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x="18288000" cy="10287000"/>
  <p:notesSz cx="6858000" cy="9144000"/>
  <p:embeddedFontLst>
    <p:embeddedFont>
      <p:font typeface="DM Sans Bold" charset="1" panose="00000000000000000000"/>
      <p:regular r:id="rId55"/>
    </p:embeddedFont>
    <p:embeddedFont>
      <p:font typeface="DM Sans" charset="1" panose="00000000000000000000"/>
      <p:regular r:id="rId56"/>
    </p:embeddedFont>
    <p:embeddedFont>
      <p:font typeface="Calibri (MS) Bold" charset="1" panose="020F0702030404030204"/>
      <p:regular r:id="rId57"/>
    </p:embeddedFont>
    <p:embeddedFont>
      <p:font typeface="Canva Sans Bold" charset="1" panose="020B0803030501040103"/>
      <p:regular r:id="rId58"/>
    </p:embeddedFont>
    <p:embeddedFont>
      <p:font typeface="Calibri (MS)" charset="1" panose="020F0502020204030204"/>
      <p:regular r:id="rId59"/>
    </p:embeddedFont>
    <p:embeddedFont>
      <p:font typeface="Arimo Bold" charset="1" panose="020B0704020202020204"/>
      <p:regular r:id="rId6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slides/slide1.xml" Type="http://schemas.openxmlformats.org/officeDocument/2006/relationships/slide"/><Relationship Id="rId60" Target="fonts/font60.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8.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39.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0.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9.svg" Type="http://schemas.openxmlformats.org/officeDocument/2006/relationships/image"/><Relationship Id="rId11" Target="../media/image24.png" Type="http://schemas.openxmlformats.org/officeDocument/2006/relationships/image"/><Relationship Id="rId12" Target="../media/image25.svg" Type="http://schemas.openxmlformats.org/officeDocument/2006/relationships/image"/><Relationship Id="rId13" Target="../media/image41.png" Type="http://schemas.openxmlformats.org/officeDocument/2006/relationships/image"/><Relationship Id="rId2" Target="../media/image1.png" Type="http://schemas.openxmlformats.org/officeDocument/2006/relationships/image"/><Relationship Id="rId3" Target="../media/image6.png" Type="http://schemas.openxmlformats.org/officeDocument/2006/relationships/image"/><Relationship Id="rId4" Target="../media/image7.svg" Type="http://schemas.openxmlformats.org/officeDocument/2006/relationships/image"/><Relationship Id="rId5" Target="../media/image8.png" Type="http://schemas.openxmlformats.org/officeDocument/2006/relationships/image"/><Relationship Id="rId6" Target="../media/image9.sv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 Id="rId9" Target="../media/image1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4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4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43.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4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44.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45.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46.pn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8.png" Type="http://schemas.openxmlformats.org/officeDocument/2006/relationships/image"/><Relationship Id="rId12" Target="../media/image19.svg" Type="http://schemas.openxmlformats.org/officeDocument/2006/relationships/image"/><Relationship Id="rId13" Target="../media/image24.png" Type="http://schemas.openxmlformats.org/officeDocument/2006/relationships/image"/><Relationship Id="rId14" Target="../media/image25.svg" Type="http://schemas.openxmlformats.org/officeDocument/2006/relationships/image"/><Relationship Id="rId15" Target="../media/image46.png" Type="http://schemas.openxmlformats.org/officeDocument/2006/relationships/image"/><Relationship Id="rId2" Target="../media/image1.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48.png" Type="http://schemas.openxmlformats.org/officeDocument/2006/relationships/image"/><Relationship Id="rId4" Target="../media/image49.jpeg" Type="http://schemas.openxmlformats.org/officeDocument/2006/relationships/image"/><Relationship Id="rId5" Target="../media/image50.png" Type="http://schemas.openxmlformats.org/officeDocument/2006/relationships/image"/><Relationship Id="rId6" Target="../media/image51.png" Type="http://schemas.openxmlformats.org/officeDocument/2006/relationships/image"/><Relationship Id="rId7" Target="../media/image52.svg" Type="http://schemas.openxmlformats.org/officeDocument/2006/relationships/image"/><Relationship Id="rId8" Target="../media/image53.png" Type="http://schemas.openxmlformats.org/officeDocument/2006/relationships/image"/><Relationship Id="rId9" Target="../media/image54.sv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0.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0.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0.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 Id="rId4" Target="../media/image5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0.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0.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7.png" Type="http://schemas.openxmlformats.org/officeDocument/2006/relationships/image"/><Relationship Id="rId4" Target="../media/image5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55.png" Type="http://schemas.openxmlformats.org/officeDocument/2006/relationships/image"/><Relationship Id="rId4" Target="../media/image58.png" Type="http://schemas.openxmlformats.org/officeDocument/2006/relationships/image"/><Relationship Id="rId5" Target="../media/image50.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9.png" Type="http://schemas.openxmlformats.org/officeDocument/2006/relationships/image"/><Relationship Id="rId4" Target="../media/image50.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0.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55.png" Type="http://schemas.openxmlformats.org/officeDocument/2006/relationships/image"/><Relationship Id="rId4" Target="../media/image60.png" Type="http://schemas.openxmlformats.org/officeDocument/2006/relationships/image"/><Relationship Id="rId5" Target="../media/image5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55.png" Type="http://schemas.openxmlformats.org/officeDocument/2006/relationships/image"/><Relationship Id="rId4" Target="../media/image61.png" Type="http://schemas.openxmlformats.org/officeDocument/2006/relationships/image"/><Relationship Id="rId5" Target="../media/image50.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0.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 Id="rId3" Target="../media/image55.png" Type="http://schemas.openxmlformats.org/officeDocument/2006/relationships/image"/><Relationship Id="rId4" Target="../media/image62.png" Type="http://schemas.openxmlformats.org/officeDocument/2006/relationships/image"/><Relationship Id="rId5" Target="../media/image5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63.png" Type="http://schemas.openxmlformats.org/officeDocument/2006/relationships/image"/><Relationship Id="rId4" Target="../media/image50.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64.pn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pn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1.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2.png" Type="http://schemas.openxmlformats.org/officeDocument/2006/relationships/image"/><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svg" Type="http://schemas.openxmlformats.org/officeDocument/2006/relationships/image"/><Relationship Id="rId11" Target="../media/image14.png" Type="http://schemas.openxmlformats.org/officeDocument/2006/relationships/image"/><Relationship Id="rId12" Target="../media/image15.svg" Type="http://schemas.openxmlformats.org/officeDocument/2006/relationships/image"/><Relationship Id="rId13" Target="../media/image18.png" Type="http://schemas.openxmlformats.org/officeDocument/2006/relationships/image"/><Relationship Id="rId14" Target="../media/image19.svg" Type="http://schemas.openxmlformats.org/officeDocument/2006/relationships/image"/><Relationship Id="rId15" Target="../media/image22.png" Type="http://schemas.openxmlformats.org/officeDocument/2006/relationships/image"/><Relationship Id="rId16" Target="../media/image23.svg" Type="http://schemas.openxmlformats.org/officeDocument/2006/relationships/image"/><Relationship Id="rId17" Target="../media/image26.png" Type="http://schemas.openxmlformats.org/officeDocument/2006/relationships/image"/><Relationship Id="rId18" Target="../media/image27.svg" Type="http://schemas.openxmlformats.org/officeDocument/2006/relationships/image"/><Relationship Id="rId19" Target="../media/image33.png" Type="http://schemas.openxmlformats.org/officeDocument/2006/relationships/image"/><Relationship Id="rId2" Target="../media/image1.png" Type="http://schemas.openxmlformats.org/officeDocument/2006/relationships/image"/><Relationship Id="rId20" Target="../media/image34.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8.png" Type="http://schemas.openxmlformats.org/officeDocument/2006/relationships/image"/><Relationship Id="rId8" Target="../media/image9.svg" Type="http://schemas.openxmlformats.org/officeDocument/2006/relationships/image"/><Relationship Id="rId9"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28821" y="7005207"/>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276949" y="9018847"/>
            <a:ext cx="3059829" cy="751049"/>
          </a:xfrm>
          <a:custGeom>
            <a:avLst/>
            <a:gdLst/>
            <a:ahLst/>
            <a:cxnLst/>
            <a:rect r="r" b="b" t="t" l="l"/>
            <a:pathLst>
              <a:path h="751049" w="3059829">
                <a:moveTo>
                  <a:pt x="0" y="0"/>
                </a:moveTo>
                <a:lnTo>
                  <a:pt x="3059830" y="0"/>
                </a:lnTo>
                <a:lnTo>
                  <a:pt x="3059830"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008376" y="7789022"/>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20575" y="-505596"/>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068993" y="-1640021"/>
            <a:ext cx="4292424" cy="3870986"/>
          </a:xfrm>
          <a:custGeom>
            <a:avLst/>
            <a:gdLst/>
            <a:ahLst/>
            <a:cxnLst/>
            <a:rect r="r" b="b" t="t" l="l"/>
            <a:pathLst>
              <a:path h="3870986" w="4292424">
                <a:moveTo>
                  <a:pt x="0" y="0"/>
                </a:moveTo>
                <a:lnTo>
                  <a:pt x="4292424" y="0"/>
                </a:lnTo>
                <a:lnTo>
                  <a:pt x="4292424" y="3870987"/>
                </a:lnTo>
                <a:lnTo>
                  <a:pt x="0" y="387098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9737857" y="84201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060980" y="-1852458"/>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1682604" y="3556629"/>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914102" y="-923338"/>
            <a:ext cx="2892762" cy="2919301"/>
          </a:xfrm>
          <a:custGeom>
            <a:avLst/>
            <a:gdLst/>
            <a:ahLst/>
            <a:cxnLst/>
            <a:rect r="r" b="b" t="t" l="l"/>
            <a:pathLst>
              <a:path h="2919301" w="2892762">
                <a:moveTo>
                  <a:pt x="0" y="0"/>
                </a:moveTo>
                <a:lnTo>
                  <a:pt x="2892762" y="0"/>
                </a:lnTo>
                <a:lnTo>
                  <a:pt x="2892762"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5471529" y="2562996"/>
            <a:ext cx="3575541" cy="3575541"/>
          </a:xfrm>
          <a:custGeom>
            <a:avLst/>
            <a:gdLst/>
            <a:ahLst/>
            <a:cxnLst/>
            <a:rect r="r" b="b" t="t" l="l"/>
            <a:pathLst>
              <a:path h="3575541" w="3575541">
                <a:moveTo>
                  <a:pt x="0" y="0"/>
                </a:moveTo>
                <a:lnTo>
                  <a:pt x="3575542" y="0"/>
                </a:lnTo>
                <a:lnTo>
                  <a:pt x="3575542"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3102602" y="8201109"/>
            <a:ext cx="2587020" cy="2386526"/>
          </a:xfrm>
          <a:custGeom>
            <a:avLst/>
            <a:gdLst/>
            <a:ahLst/>
            <a:cxnLst/>
            <a:rect r="r" b="b" t="t" l="l"/>
            <a:pathLst>
              <a:path h="2386526" w="2587020">
                <a:moveTo>
                  <a:pt x="0" y="0"/>
                </a:moveTo>
                <a:lnTo>
                  <a:pt x="2587019" y="0"/>
                </a:lnTo>
                <a:lnTo>
                  <a:pt x="2587019" y="2386525"/>
                </a:lnTo>
                <a:lnTo>
                  <a:pt x="0" y="2386525"/>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2134811">
            <a:off x="16087943" y="6132669"/>
            <a:ext cx="3382987" cy="1154444"/>
          </a:xfrm>
          <a:custGeom>
            <a:avLst/>
            <a:gdLst/>
            <a:ahLst/>
            <a:cxnLst/>
            <a:rect r="r" b="b" t="t" l="l"/>
            <a:pathLst>
              <a:path h="1154444" w="3382987">
                <a:moveTo>
                  <a:pt x="0" y="0"/>
                </a:moveTo>
                <a:lnTo>
                  <a:pt x="3382988" y="0"/>
                </a:lnTo>
                <a:lnTo>
                  <a:pt x="3382988"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039315" y="-74858"/>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3029399" y="2310287"/>
            <a:ext cx="12041315" cy="1657902"/>
          </a:xfrm>
          <a:prstGeom prst="rect">
            <a:avLst/>
          </a:prstGeom>
        </p:spPr>
        <p:txBody>
          <a:bodyPr anchor="t" rtlCol="false" tIns="0" lIns="0" bIns="0" rIns="0">
            <a:spAutoFit/>
          </a:bodyPr>
          <a:lstStyle/>
          <a:p>
            <a:pPr algn="ctr">
              <a:lnSpc>
                <a:spcPts val="12218"/>
              </a:lnSpc>
            </a:pPr>
            <a:r>
              <a:rPr lang="en-US" b="true" sz="12998">
                <a:solidFill>
                  <a:srgbClr val="000000"/>
                </a:solidFill>
                <a:latin typeface="DM Sans Bold"/>
                <a:ea typeface="DM Sans Bold"/>
                <a:cs typeface="DM Sans Bold"/>
                <a:sym typeface="DM Sans Bold"/>
              </a:rPr>
              <a:t>Build With AI</a:t>
            </a:r>
          </a:p>
        </p:txBody>
      </p:sp>
      <p:sp>
        <p:nvSpPr>
          <p:cNvPr name="Freeform 17" id="17"/>
          <p:cNvSpPr/>
          <p:nvPr/>
        </p:nvSpPr>
        <p:spPr>
          <a:xfrm flipH="false" flipV="false" rot="0">
            <a:off x="13814127" y="1995962"/>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TextBox 18" id="18"/>
          <p:cNvSpPr txBox="true"/>
          <p:nvPr/>
        </p:nvSpPr>
        <p:spPr>
          <a:xfrm rot="0">
            <a:off x="4820159" y="6608085"/>
            <a:ext cx="8459795" cy="1682709"/>
          </a:xfrm>
          <a:prstGeom prst="rect">
            <a:avLst/>
          </a:prstGeom>
        </p:spPr>
        <p:txBody>
          <a:bodyPr anchor="t" rtlCol="false" tIns="0" lIns="0" bIns="0" rIns="0">
            <a:spAutoFit/>
          </a:bodyPr>
          <a:lstStyle/>
          <a:p>
            <a:pPr algn="ctr">
              <a:lnSpc>
                <a:spcPts val="4381"/>
              </a:lnSpc>
            </a:pPr>
          </a:p>
          <a:p>
            <a:pPr algn="ctr">
              <a:lnSpc>
                <a:spcPts val="4381"/>
              </a:lnSpc>
            </a:pPr>
            <a:r>
              <a:rPr lang="en-US" b="true" sz="4381" spc="-87">
                <a:solidFill>
                  <a:srgbClr val="000000"/>
                </a:solidFill>
                <a:latin typeface="DM Sans Bold"/>
                <a:ea typeface="DM Sans Bold"/>
                <a:cs typeface="DM Sans Bold"/>
                <a:sym typeface="DM Sans Bold"/>
              </a:rPr>
              <a:t>Niyazi Mert Işıksal</a:t>
            </a:r>
          </a:p>
          <a:p>
            <a:pPr algn="ctr">
              <a:lnSpc>
                <a:spcPts val="4381"/>
              </a:lnSpc>
            </a:pPr>
            <a:r>
              <a:rPr lang="en-US" b="true" sz="4381" spc="-87">
                <a:solidFill>
                  <a:srgbClr val="000000"/>
                </a:solidFill>
                <a:latin typeface="DM Sans Bold"/>
                <a:ea typeface="DM Sans Bold"/>
                <a:cs typeface="DM Sans Bold"/>
                <a:sym typeface="DM Sans Bold"/>
              </a:rPr>
              <a:t>Lokman Baturay Efe</a:t>
            </a:r>
          </a:p>
        </p:txBody>
      </p:sp>
      <p:sp>
        <p:nvSpPr>
          <p:cNvPr name="Freeform 19" id="19"/>
          <p:cNvSpPr/>
          <p:nvPr/>
        </p:nvSpPr>
        <p:spPr>
          <a:xfrm flipH="false" flipV="false" rot="0">
            <a:off x="3671126" y="3036527"/>
            <a:ext cx="724985" cy="920616"/>
          </a:xfrm>
          <a:custGeom>
            <a:avLst/>
            <a:gdLst/>
            <a:ahLst/>
            <a:cxnLst/>
            <a:rect r="r" b="b" t="t" l="l"/>
            <a:pathLst>
              <a:path h="920616" w="724985">
                <a:moveTo>
                  <a:pt x="0" y="0"/>
                </a:moveTo>
                <a:lnTo>
                  <a:pt x="724985" y="0"/>
                </a:lnTo>
                <a:lnTo>
                  <a:pt x="724985" y="920616"/>
                </a:lnTo>
                <a:lnTo>
                  <a:pt x="0" y="920616"/>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p:spPr>
      </p:sp>
      <p:sp>
        <p:nvSpPr>
          <p:cNvPr name="Freeform 20" id="20"/>
          <p:cNvSpPr/>
          <p:nvPr/>
        </p:nvSpPr>
        <p:spPr>
          <a:xfrm flipH="false" flipV="false" rot="0">
            <a:off x="4914102" y="3496835"/>
            <a:ext cx="8271909" cy="3373348"/>
          </a:xfrm>
          <a:custGeom>
            <a:avLst/>
            <a:gdLst/>
            <a:ahLst/>
            <a:cxnLst/>
            <a:rect r="r" b="b" t="t" l="l"/>
            <a:pathLst>
              <a:path h="3373348" w="8271909">
                <a:moveTo>
                  <a:pt x="0" y="0"/>
                </a:moveTo>
                <a:lnTo>
                  <a:pt x="8271910" y="0"/>
                </a:lnTo>
                <a:lnTo>
                  <a:pt x="8271910" y="3373348"/>
                </a:lnTo>
                <a:lnTo>
                  <a:pt x="0" y="3373348"/>
                </a:lnTo>
                <a:lnTo>
                  <a:pt x="0" y="0"/>
                </a:lnTo>
                <a:close/>
              </a:path>
            </a:pathLst>
          </a:custGeom>
          <a:blipFill>
            <a:blip r:embed="rId31"/>
            <a:stretch>
              <a:fillRect l="0" t="0" r="0" b="-22606"/>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6134308" y="4350870"/>
            <a:ext cx="6019383" cy="1337610"/>
          </a:xfrm>
          <a:prstGeom prst="rect">
            <a:avLst/>
          </a:prstGeom>
        </p:spPr>
        <p:txBody>
          <a:bodyPr anchor="t" rtlCol="false" tIns="0" lIns="0" bIns="0" rIns="0">
            <a:spAutoFit/>
          </a:bodyPr>
          <a:lstStyle/>
          <a:p>
            <a:pPr algn="l">
              <a:lnSpc>
                <a:spcPts val="11232"/>
              </a:lnSpc>
            </a:pPr>
            <a:r>
              <a:rPr lang="en-US" sz="7200">
                <a:solidFill>
                  <a:srgbClr val="000000"/>
                </a:solidFill>
                <a:latin typeface="DM Sans"/>
                <a:ea typeface="DM Sans"/>
                <a:cs typeface="DM Sans"/>
                <a:sym typeface="DM Sans"/>
              </a:rPr>
              <a:t>1080p (p?/i?)</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6380773" y="381768"/>
            <a:ext cx="6019383" cy="1337610"/>
          </a:xfrm>
          <a:prstGeom prst="rect">
            <a:avLst/>
          </a:prstGeom>
        </p:spPr>
        <p:txBody>
          <a:bodyPr anchor="t" rtlCol="false" tIns="0" lIns="0" bIns="0" rIns="0">
            <a:spAutoFit/>
          </a:bodyPr>
          <a:lstStyle/>
          <a:p>
            <a:pPr algn="l">
              <a:lnSpc>
                <a:spcPts val="11232"/>
              </a:lnSpc>
            </a:pPr>
            <a:r>
              <a:rPr lang="en-US" sz="7200">
                <a:solidFill>
                  <a:srgbClr val="000000"/>
                </a:solidFill>
                <a:latin typeface="DM Sans"/>
                <a:ea typeface="DM Sans"/>
                <a:cs typeface="DM Sans"/>
                <a:sym typeface="DM Sans"/>
              </a:rPr>
              <a:t>1080p (p?/i?)</a:t>
            </a:r>
          </a:p>
        </p:txBody>
      </p:sp>
      <p:sp>
        <p:nvSpPr>
          <p:cNvPr name="TextBox 12" id="12"/>
          <p:cNvSpPr txBox="true"/>
          <p:nvPr/>
        </p:nvSpPr>
        <p:spPr>
          <a:xfrm rot="0">
            <a:off x="0" y="2179245"/>
            <a:ext cx="18288000" cy="6177986"/>
          </a:xfrm>
          <a:prstGeom prst="rect">
            <a:avLst/>
          </a:prstGeom>
        </p:spPr>
        <p:txBody>
          <a:bodyPr anchor="t" rtlCol="false" tIns="0" lIns="0" bIns="0" rIns="0">
            <a:spAutoFit/>
          </a:bodyPr>
          <a:lstStyle/>
          <a:p>
            <a:pPr algn="ctr">
              <a:lnSpc>
                <a:spcPts val="4931"/>
              </a:lnSpc>
              <a:spcBef>
                <a:spcPct val="0"/>
              </a:spcBef>
            </a:pPr>
            <a:r>
              <a:rPr lang="en-US" b="true" sz="3522">
                <a:solidFill>
                  <a:srgbClr val="000000"/>
                </a:solidFill>
                <a:latin typeface="DM Sans Bold"/>
                <a:ea typeface="DM Sans Bold"/>
                <a:cs typeface="DM Sans Bold"/>
                <a:sym typeface="DM Sans Bold"/>
              </a:rPr>
              <a:t>Progressive Scan:</a:t>
            </a:r>
          </a:p>
          <a:p>
            <a:pPr algn="ctr">
              <a:lnSpc>
                <a:spcPts val="4931"/>
              </a:lnSpc>
              <a:spcBef>
                <a:spcPct val="0"/>
              </a:spcBef>
            </a:pPr>
          </a:p>
          <a:p>
            <a:pPr algn="ctr" marL="760439" indent="-380219" lvl="1">
              <a:lnSpc>
                <a:spcPts val="4931"/>
              </a:lnSpc>
              <a:spcBef>
                <a:spcPct val="0"/>
              </a:spcBef>
              <a:buFont typeface="Arial"/>
              <a:buChar char="•"/>
            </a:pPr>
            <a:r>
              <a:rPr lang="en-US" b="true" sz="3522">
                <a:solidFill>
                  <a:srgbClr val="000000"/>
                </a:solidFill>
                <a:latin typeface="DM Sans Bold"/>
                <a:ea typeface="DM Sans Bold"/>
                <a:cs typeface="DM Sans Bold"/>
                <a:sym typeface="DM Sans Bold"/>
              </a:rPr>
              <a:t>"p", Progressive Scan (İlerlemen Tarama) anlamına gelir. Bu yöntemde, her bir görüntü karesi (frame) sırasıyla tam olarak bir seferde ekranın tamamına yerleştirilir. Yani her pikselin hepsi aynı anda gösterilir. Bu, daha yüksek görsel kalite ve daha keskin bir görüntü sağlar çünkü her kare tam olarak güncellenir.</a:t>
            </a:r>
          </a:p>
          <a:p>
            <a:pPr algn="ctr">
              <a:lnSpc>
                <a:spcPts val="4931"/>
              </a:lnSpc>
              <a:spcBef>
                <a:spcPct val="0"/>
              </a:spcBef>
            </a:pPr>
          </a:p>
          <a:p>
            <a:pPr algn="ctr" marL="760439" indent="-380219" lvl="1">
              <a:lnSpc>
                <a:spcPts val="4931"/>
              </a:lnSpc>
              <a:spcBef>
                <a:spcPct val="0"/>
              </a:spcBef>
              <a:buFont typeface="Arial"/>
              <a:buChar char="•"/>
            </a:pPr>
            <a:r>
              <a:rPr lang="en-US" b="true" sz="3522">
                <a:solidFill>
                  <a:srgbClr val="000000"/>
                </a:solidFill>
                <a:latin typeface="DM Sans Bold"/>
                <a:ea typeface="DM Sans Bold"/>
                <a:cs typeface="DM Sans Bold"/>
                <a:sym typeface="DM Sans Bold"/>
              </a:rPr>
              <a:t>Avantajı: Daha akıcı hareketler ve daha net görüntüler. Genellikle video oyunları, Blu-ray oynatıcılar, streaming servisleri gibi yüksek kaliteli görüntü gereksinimi olan uygulamalarda tercih edilir.</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6380773" y="381768"/>
            <a:ext cx="6019383" cy="1337610"/>
          </a:xfrm>
          <a:prstGeom prst="rect">
            <a:avLst/>
          </a:prstGeom>
        </p:spPr>
        <p:txBody>
          <a:bodyPr anchor="t" rtlCol="false" tIns="0" lIns="0" bIns="0" rIns="0">
            <a:spAutoFit/>
          </a:bodyPr>
          <a:lstStyle/>
          <a:p>
            <a:pPr algn="l">
              <a:lnSpc>
                <a:spcPts val="11232"/>
              </a:lnSpc>
            </a:pPr>
            <a:r>
              <a:rPr lang="en-US" sz="7200">
                <a:solidFill>
                  <a:srgbClr val="000000"/>
                </a:solidFill>
                <a:latin typeface="DM Sans"/>
                <a:ea typeface="DM Sans"/>
                <a:cs typeface="DM Sans"/>
                <a:sym typeface="DM Sans"/>
              </a:rPr>
              <a:t>1080p (p?/i?)</a:t>
            </a:r>
          </a:p>
        </p:txBody>
      </p:sp>
      <p:sp>
        <p:nvSpPr>
          <p:cNvPr name="TextBox 12" id="12"/>
          <p:cNvSpPr txBox="true"/>
          <p:nvPr/>
        </p:nvSpPr>
        <p:spPr>
          <a:xfrm rot="0">
            <a:off x="0" y="2193028"/>
            <a:ext cx="18288000" cy="7180349"/>
          </a:xfrm>
          <a:prstGeom prst="rect">
            <a:avLst/>
          </a:prstGeom>
        </p:spPr>
        <p:txBody>
          <a:bodyPr anchor="t" rtlCol="false" tIns="0" lIns="0" bIns="0" rIns="0">
            <a:spAutoFit/>
          </a:bodyPr>
          <a:lstStyle/>
          <a:p>
            <a:pPr algn="ctr">
              <a:lnSpc>
                <a:spcPts val="4759"/>
              </a:lnSpc>
              <a:spcBef>
                <a:spcPct val="0"/>
              </a:spcBef>
            </a:pPr>
            <a:r>
              <a:rPr lang="en-US" b="true" sz="3399">
                <a:solidFill>
                  <a:srgbClr val="000000"/>
                </a:solidFill>
                <a:latin typeface="DM Sans Bold"/>
                <a:ea typeface="DM Sans Bold"/>
                <a:cs typeface="DM Sans Bold"/>
                <a:sym typeface="DM Sans Bold"/>
              </a:rPr>
              <a:t>Inte</a:t>
            </a:r>
            <a:r>
              <a:rPr lang="en-US" b="true" sz="3399">
                <a:solidFill>
                  <a:srgbClr val="000000"/>
                </a:solidFill>
                <a:latin typeface="DM Sans Bold"/>
                <a:ea typeface="DM Sans Bold"/>
                <a:cs typeface="DM Sans Bold"/>
                <a:sym typeface="DM Sans Bold"/>
              </a:rPr>
              <a:t>rlaced Scan:</a:t>
            </a:r>
          </a:p>
          <a:p>
            <a:pPr algn="ctr">
              <a:lnSpc>
                <a:spcPts val="4759"/>
              </a:lnSpc>
              <a:spcBef>
                <a:spcPct val="0"/>
              </a:spcBef>
            </a:pPr>
          </a:p>
          <a:p>
            <a:pPr algn="ctr" marL="734059" indent="-367030" lvl="1">
              <a:lnSpc>
                <a:spcPts val="4759"/>
              </a:lnSpc>
              <a:spcBef>
                <a:spcPct val="0"/>
              </a:spcBef>
              <a:buFont typeface="Arial"/>
              <a:buChar char="•"/>
            </a:pPr>
            <a:r>
              <a:rPr lang="en-US" b="true" sz="3399">
                <a:solidFill>
                  <a:srgbClr val="000000"/>
                </a:solidFill>
                <a:latin typeface="DM Sans Bold"/>
                <a:ea typeface="DM Sans Bold"/>
                <a:cs typeface="DM Sans Bold"/>
                <a:sym typeface="DM Sans Bold"/>
              </a:rPr>
              <a:t>"i", Interlaced Scan (İnterlaced Tarama) anlamına gelir. Bu yöntemde her kare, iki yarım kareye bölünür. İlk olarak tek sıra (genellikle tek sayıdaki satırlar) gösterilir, sonra ikinci sıra (çift sayıdaki satırlar) gösterilir. Bu iki yarım kare birlikte tamamlanmış bir kareyi oluşturur. Yani görüntü her seferinde yalnızca bir yarısı güncellenir.</a:t>
            </a:r>
          </a:p>
          <a:p>
            <a:pPr algn="ctr">
              <a:lnSpc>
                <a:spcPts val="4759"/>
              </a:lnSpc>
              <a:spcBef>
                <a:spcPct val="0"/>
              </a:spcBef>
            </a:pPr>
          </a:p>
          <a:p>
            <a:pPr algn="ctr" marL="734059" indent="-367030" lvl="1">
              <a:lnSpc>
                <a:spcPts val="4759"/>
              </a:lnSpc>
              <a:spcBef>
                <a:spcPct val="0"/>
              </a:spcBef>
              <a:buFont typeface="Arial"/>
              <a:buChar char="•"/>
            </a:pPr>
            <a:r>
              <a:rPr lang="en-US" b="true" sz="3399">
                <a:solidFill>
                  <a:srgbClr val="000000"/>
                </a:solidFill>
                <a:latin typeface="DM Sans Bold"/>
                <a:ea typeface="DM Sans Bold"/>
                <a:cs typeface="DM Sans Bold"/>
                <a:sym typeface="DM Sans Bold"/>
              </a:rPr>
              <a:t>Avantajı: Bant genişliği gereksinimi daha düşük olduğundan, özellikle eski televizyon yayınlarında daha yaygın olarak kullanılır. Ancak hareketli sahnelerde biraz bulanık olabilir, çünkü her seferinde tam görüntü güncellenmez.</a:t>
            </a:r>
          </a:p>
          <a:p>
            <a:pPr algn="ctr">
              <a:lnSpc>
                <a:spcPts val="4759"/>
              </a:lnSpc>
              <a:spcBef>
                <a:spcPct val="0"/>
              </a:spcBef>
            </a:pP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3550312" y="3641298"/>
            <a:ext cx="11444816" cy="2756754"/>
          </a:xfrm>
          <a:prstGeom prst="rect">
            <a:avLst/>
          </a:prstGeom>
        </p:spPr>
        <p:txBody>
          <a:bodyPr anchor="t" rtlCol="false" tIns="0" lIns="0" bIns="0" rIns="0">
            <a:spAutoFit/>
          </a:bodyPr>
          <a:lstStyle/>
          <a:p>
            <a:pPr algn="ctr">
              <a:lnSpc>
                <a:spcPts val="11232"/>
              </a:lnSpc>
            </a:pPr>
            <a:r>
              <a:rPr lang="en-US" sz="7200">
                <a:solidFill>
                  <a:srgbClr val="000000"/>
                </a:solidFill>
                <a:latin typeface="DM Sans"/>
                <a:ea typeface="DM Sans"/>
                <a:cs typeface="DM Sans"/>
                <a:sym typeface="DM Sans"/>
              </a:rPr>
              <a:t>1080p videoyu 4K (2160p) izlesem ne olur?</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Görüntü İşleme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903009" y="2800711"/>
            <a:ext cx="7112360" cy="4953540"/>
          </a:xfrm>
          <a:custGeom>
            <a:avLst/>
            <a:gdLst/>
            <a:ahLst/>
            <a:cxnLst/>
            <a:rect r="r" b="b" t="t" l="l"/>
            <a:pathLst>
              <a:path h="4953540" w="7112360">
                <a:moveTo>
                  <a:pt x="0" y="0"/>
                </a:moveTo>
                <a:lnTo>
                  <a:pt x="7112360" y="0"/>
                </a:lnTo>
                <a:lnTo>
                  <a:pt x="7112360" y="4953541"/>
                </a:lnTo>
                <a:lnTo>
                  <a:pt x="0" y="4953541"/>
                </a:lnTo>
                <a:lnTo>
                  <a:pt x="0" y="0"/>
                </a:lnTo>
                <a:close/>
              </a:path>
            </a:pathLst>
          </a:custGeom>
          <a:blipFill>
            <a:blip r:embed="rId19"/>
            <a:stretch>
              <a:fillRect l="0" t="-6751" r="0" b="-6751"/>
            </a:stretch>
          </a:blipFill>
        </p:spPr>
      </p:sp>
      <p:sp>
        <p:nvSpPr>
          <p:cNvPr name="TextBox 13" id="13"/>
          <p:cNvSpPr txBox="true"/>
          <p:nvPr/>
        </p:nvSpPr>
        <p:spPr>
          <a:xfrm rot="0">
            <a:off x="835610" y="2657836"/>
            <a:ext cx="8607482" cy="6401600"/>
          </a:xfrm>
          <a:prstGeom prst="rect">
            <a:avLst/>
          </a:prstGeom>
        </p:spPr>
        <p:txBody>
          <a:bodyPr anchor="t" rtlCol="false" tIns="0" lIns="0" bIns="0" rIns="0">
            <a:spAutoFit/>
          </a:bodyPr>
          <a:lstStyle/>
          <a:p>
            <a:pPr algn="l" marL="882637" indent="-441318" lvl="1">
              <a:lnSpc>
                <a:spcPts val="6377"/>
              </a:lnSpc>
              <a:buFont typeface="Arial"/>
              <a:buChar char="•"/>
            </a:pPr>
            <a:r>
              <a:rPr lang="en-US" sz="4088">
                <a:solidFill>
                  <a:srgbClr val="000000"/>
                </a:solidFill>
                <a:latin typeface="DM Sans"/>
                <a:ea typeface="DM Sans"/>
                <a:cs typeface="DM Sans"/>
                <a:sym typeface="DM Sans"/>
              </a:rPr>
              <a:t>Görüntü işleme isim ölçülmüş veya kaydedilmiş olan elektronik (dijital) görüntü verilerini, elektronik ortamda (bilgisayar ve yazılımlar yardımı ile) amaca uygun şekilde değiştirmeye yönelik yapılan bilgisayar çalışması.</a:t>
            </a:r>
          </a:p>
        </p:txBody>
      </p:sp>
      <p:sp>
        <p:nvSpPr>
          <p:cNvPr name="TextBox 14" id="14"/>
          <p:cNvSpPr txBox="true"/>
          <p:nvPr/>
        </p:nvSpPr>
        <p:spPr>
          <a:xfrm rot="0">
            <a:off x="11393216" y="7973327"/>
            <a:ext cx="4131945"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Bir Görüntü İşleme Programı</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1582144" y="2307379"/>
            <a:ext cx="6264366" cy="6104909"/>
          </a:xfrm>
          <a:custGeom>
            <a:avLst/>
            <a:gdLst/>
            <a:ahLst/>
            <a:cxnLst/>
            <a:rect r="r" b="b" t="t" l="l"/>
            <a:pathLst>
              <a:path h="6104909" w="6264366">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844269" y="2605871"/>
            <a:ext cx="1016496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Görüntü İşleme</a:t>
            </a:r>
          </a:p>
        </p:txBody>
      </p:sp>
      <p:sp>
        <p:nvSpPr>
          <p:cNvPr name="TextBox 5" id="5"/>
          <p:cNvSpPr txBox="true"/>
          <p:nvPr/>
        </p:nvSpPr>
        <p:spPr>
          <a:xfrm rot="0">
            <a:off x="1615910" y="3828716"/>
            <a:ext cx="9337866" cy="5127195"/>
          </a:xfrm>
          <a:prstGeom prst="rect">
            <a:avLst/>
          </a:prstGeom>
        </p:spPr>
        <p:txBody>
          <a:bodyPr anchor="t" rtlCol="false" tIns="0" lIns="0" bIns="0" rIns="0">
            <a:spAutoFit/>
          </a:bodyPr>
          <a:lstStyle/>
          <a:p>
            <a:pPr algn="l">
              <a:lnSpc>
                <a:spcPts val="4530"/>
              </a:lnSpc>
            </a:pPr>
            <a:r>
              <a:rPr lang="en-US" sz="3355" spc="201">
                <a:solidFill>
                  <a:srgbClr val="000000"/>
                </a:solidFill>
                <a:latin typeface="DM Sans"/>
                <a:ea typeface="DM Sans"/>
                <a:cs typeface="DM Sans"/>
                <a:sym typeface="DM Sans"/>
              </a:rPr>
              <a:t>Görüntü işlemeyi modern dünyanın dijital gözleri olarak düşünebiliriz. Tıpkı insan gözü gibi, görselleri analiz eder, nesneleri tanır ve anlam çıkarır.</a:t>
            </a:r>
          </a:p>
          <a:p>
            <a:pPr algn="l">
              <a:lnSpc>
                <a:spcPts val="4530"/>
              </a:lnSpc>
            </a:pPr>
          </a:p>
          <a:p>
            <a:pPr algn="l">
              <a:lnSpc>
                <a:spcPts val="4530"/>
              </a:lnSpc>
            </a:pPr>
            <a:r>
              <a:rPr lang="en-US" sz="3355" spc="201">
                <a:solidFill>
                  <a:srgbClr val="000000"/>
                </a:solidFill>
                <a:latin typeface="DM Sans"/>
                <a:ea typeface="DM Sans"/>
                <a:cs typeface="DM Sans"/>
                <a:sym typeface="DM Sans"/>
              </a:rPr>
              <a:t>Ancak, bu gözler biyolojik değil; kameralar, sensörler ve bilgisayarlar üzerinde çalışan akıllı algoritmalardır.</a:t>
            </a:r>
          </a:p>
          <a:p>
            <a:pPr algn="l" marL="0" indent="0" lvl="0">
              <a:lnSpc>
                <a:spcPts val="4530"/>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196370" y="1296995"/>
            <a:ext cx="16221978" cy="7401008"/>
          </a:xfrm>
          <a:custGeom>
            <a:avLst/>
            <a:gdLst/>
            <a:ahLst/>
            <a:cxnLst/>
            <a:rect r="r" b="b" t="t" l="l"/>
            <a:pathLst>
              <a:path h="7401008" w="16221978">
                <a:moveTo>
                  <a:pt x="0" y="0"/>
                </a:moveTo>
                <a:lnTo>
                  <a:pt x="16221978" y="0"/>
                </a:lnTo>
                <a:lnTo>
                  <a:pt x="16221978" y="7401009"/>
                </a:lnTo>
                <a:lnTo>
                  <a:pt x="0" y="7401009"/>
                </a:lnTo>
                <a:lnTo>
                  <a:pt x="0" y="0"/>
                </a:lnTo>
                <a:close/>
              </a:path>
            </a:pathLst>
          </a:custGeom>
          <a:blipFill>
            <a:blip r:embed="rId13"/>
            <a:stretch>
              <a:fillRect l="0" t="0" r="0" b="0"/>
            </a:stretch>
          </a:blipFill>
        </p:spPr>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923411" y="752132"/>
            <a:ext cx="17089478" cy="7946607"/>
          </a:xfrm>
          <a:custGeom>
            <a:avLst/>
            <a:gdLst/>
            <a:ahLst/>
            <a:cxnLst/>
            <a:rect r="r" b="b" t="t" l="l"/>
            <a:pathLst>
              <a:path h="7946607" w="17089478">
                <a:moveTo>
                  <a:pt x="0" y="0"/>
                </a:moveTo>
                <a:lnTo>
                  <a:pt x="17089478" y="0"/>
                </a:lnTo>
                <a:lnTo>
                  <a:pt x="17089478" y="7946608"/>
                </a:lnTo>
                <a:lnTo>
                  <a:pt x="0" y="7946608"/>
                </a:lnTo>
                <a:lnTo>
                  <a:pt x="0" y="0"/>
                </a:lnTo>
                <a:close/>
              </a:path>
            </a:pathLst>
          </a:custGeom>
          <a:blipFill>
            <a:blip r:embed="rId13"/>
            <a:stretch>
              <a:fillRect l="0" t="0" r="0" b="0"/>
            </a:stretch>
          </a:blipFill>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28700" y="461666"/>
            <a:ext cx="15837805" cy="9324508"/>
          </a:xfrm>
          <a:custGeom>
            <a:avLst/>
            <a:gdLst/>
            <a:ahLst/>
            <a:cxnLst/>
            <a:rect r="r" b="b" t="t" l="l"/>
            <a:pathLst>
              <a:path h="9324508" w="15837805">
                <a:moveTo>
                  <a:pt x="0" y="0"/>
                </a:moveTo>
                <a:lnTo>
                  <a:pt x="15837805" y="0"/>
                </a:lnTo>
                <a:lnTo>
                  <a:pt x="15837805" y="9324508"/>
                </a:lnTo>
                <a:lnTo>
                  <a:pt x="0" y="9324508"/>
                </a:lnTo>
                <a:lnTo>
                  <a:pt x="0" y="0"/>
                </a:lnTo>
                <a:close/>
              </a:path>
            </a:pathLst>
          </a:custGeom>
          <a:blipFill>
            <a:blip r:embed="rId13"/>
            <a:stretch>
              <a:fillRect l="0" t="0" r="0" b="0"/>
            </a:stretch>
          </a:blipFill>
        </p:spPr>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469774" y="1349801"/>
            <a:ext cx="17543115" cy="7587397"/>
          </a:xfrm>
          <a:custGeom>
            <a:avLst/>
            <a:gdLst/>
            <a:ahLst/>
            <a:cxnLst/>
            <a:rect r="r" b="b" t="t" l="l"/>
            <a:pathLst>
              <a:path h="7587397" w="17543115">
                <a:moveTo>
                  <a:pt x="0" y="0"/>
                </a:moveTo>
                <a:lnTo>
                  <a:pt x="17543115" y="0"/>
                </a:lnTo>
                <a:lnTo>
                  <a:pt x="17543115" y="7587398"/>
                </a:lnTo>
                <a:lnTo>
                  <a:pt x="0" y="7587398"/>
                </a:lnTo>
                <a:lnTo>
                  <a:pt x="0" y="0"/>
                </a:lnTo>
                <a:close/>
              </a:path>
            </a:pathLst>
          </a:custGeom>
          <a:blipFill>
            <a:blip r:embed="rId13"/>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0" y="2569701"/>
            <a:ext cx="13960418" cy="779529"/>
          </a:xfrm>
          <a:prstGeom prst="rect">
            <a:avLst/>
          </a:prstGeom>
        </p:spPr>
        <p:txBody>
          <a:bodyPr anchor="t" rtlCol="false" tIns="0" lIns="0" bIns="0" rIns="0">
            <a:spAutoFit/>
          </a:bodyPr>
          <a:lstStyle/>
          <a:p>
            <a:pPr algn="l" marL="906765" indent="-453383" lvl="1">
              <a:lnSpc>
                <a:spcPts val="6551"/>
              </a:lnSpc>
              <a:buFont typeface="Arial"/>
              <a:buChar char="•"/>
            </a:pPr>
            <a:r>
              <a:rPr lang="en-US" sz="4199">
                <a:solidFill>
                  <a:srgbClr val="000000"/>
                </a:solidFill>
                <a:latin typeface="DM Sans"/>
                <a:ea typeface="DM Sans"/>
                <a:cs typeface="DM Sans"/>
                <a:sym typeface="DM Sans"/>
              </a:rPr>
              <a:t>Resim, Fotoğraf, Görsel, İmaj ve Görüntü Kavramları</a:t>
            </a:r>
          </a:p>
        </p:txBody>
      </p:sp>
      <p:sp>
        <p:nvSpPr>
          <p:cNvPr name="TextBox 14" id="14"/>
          <p:cNvSpPr txBox="true"/>
          <p:nvPr/>
        </p:nvSpPr>
        <p:spPr>
          <a:xfrm rot="0">
            <a:off x="11312767" y="3978535"/>
            <a:ext cx="3296997" cy="885448"/>
          </a:xfrm>
          <a:prstGeom prst="rect">
            <a:avLst/>
          </a:prstGeom>
        </p:spPr>
        <p:txBody>
          <a:bodyPr anchor="t" rtlCol="false" tIns="0" lIns="0" bIns="0" rIns="0">
            <a:spAutoFit/>
          </a:bodyPr>
          <a:lstStyle/>
          <a:p>
            <a:pPr algn="l" marL="1036302" indent="-518151" lvl="1">
              <a:lnSpc>
                <a:spcPts val="7487"/>
              </a:lnSpc>
              <a:buFont typeface="Arial"/>
              <a:buChar char="•"/>
            </a:pPr>
            <a:r>
              <a:rPr lang="en-US" sz="4799">
                <a:solidFill>
                  <a:srgbClr val="000000"/>
                </a:solidFill>
                <a:latin typeface="DM Sans"/>
                <a:ea typeface="DM Sans"/>
                <a:cs typeface="DM Sans"/>
                <a:sym typeface="DM Sans"/>
              </a:rPr>
              <a:t>Resim</a:t>
            </a:r>
          </a:p>
        </p:txBody>
      </p:sp>
      <p:sp>
        <p:nvSpPr>
          <p:cNvPr name="TextBox 15" id="15"/>
          <p:cNvSpPr txBox="true"/>
          <p:nvPr/>
        </p:nvSpPr>
        <p:spPr>
          <a:xfrm rot="0">
            <a:off x="4225792" y="4431927"/>
            <a:ext cx="3587942" cy="885448"/>
          </a:xfrm>
          <a:prstGeom prst="rect">
            <a:avLst/>
          </a:prstGeom>
        </p:spPr>
        <p:txBody>
          <a:bodyPr anchor="t" rtlCol="false" tIns="0" lIns="0" bIns="0" rIns="0">
            <a:spAutoFit/>
          </a:bodyPr>
          <a:lstStyle/>
          <a:p>
            <a:pPr algn="l" marL="1036302" indent="-518151" lvl="1">
              <a:lnSpc>
                <a:spcPts val="7487"/>
              </a:lnSpc>
              <a:buFont typeface="Arial"/>
              <a:buChar char="•"/>
            </a:pPr>
            <a:r>
              <a:rPr lang="en-US" sz="4799">
                <a:solidFill>
                  <a:srgbClr val="000000"/>
                </a:solidFill>
                <a:latin typeface="DM Sans"/>
                <a:ea typeface="DM Sans"/>
                <a:cs typeface="DM Sans"/>
                <a:sym typeface="DM Sans"/>
              </a:rPr>
              <a:t>Fotoğraf</a:t>
            </a:r>
          </a:p>
        </p:txBody>
      </p:sp>
      <p:sp>
        <p:nvSpPr>
          <p:cNvPr name="TextBox 16" id="16"/>
          <p:cNvSpPr txBox="true"/>
          <p:nvPr/>
        </p:nvSpPr>
        <p:spPr>
          <a:xfrm rot="0">
            <a:off x="8566238" y="5641258"/>
            <a:ext cx="3833918" cy="899926"/>
          </a:xfrm>
          <a:prstGeom prst="rect">
            <a:avLst/>
          </a:prstGeom>
        </p:spPr>
        <p:txBody>
          <a:bodyPr anchor="t" rtlCol="false" tIns="0" lIns="0" bIns="0" rIns="0">
            <a:spAutoFit/>
          </a:bodyPr>
          <a:lstStyle/>
          <a:p>
            <a:pPr algn="l" marL="1057892" indent="-528946" lvl="1">
              <a:lnSpc>
                <a:spcPts val="7643"/>
              </a:lnSpc>
              <a:buFont typeface="Arial"/>
              <a:buChar char="•"/>
            </a:pPr>
            <a:r>
              <a:rPr lang="en-US" sz="4899">
                <a:solidFill>
                  <a:srgbClr val="000000"/>
                </a:solidFill>
                <a:latin typeface="DM Sans"/>
                <a:ea typeface="DM Sans"/>
                <a:cs typeface="DM Sans"/>
                <a:sym typeface="DM Sans"/>
              </a:rPr>
              <a:t>Görsel</a:t>
            </a:r>
          </a:p>
        </p:txBody>
      </p:sp>
      <p:sp>
        <p:nvSpPr>
          <p:cNvPr name="TextBox 17" id="17"/>
          <p:cNvSpPr txBox="true"/>
          <p:nvPr/>
        </p:nvSpPr>
        <p:spPr>
          <a:xfrm rot="0">
            <a:off x="3645112" y="6171740"/>
            <a:ext cx="2547040" cy="885448"/>
          </a:xfrm>
          <a:prstGeom prst="rect">
            <a:avLst/>
          </a:prstGeom>
        </p:spPr>
        <p:txBody>
          <a:bodyPr anchor="t" rtlCol="false" tIns="0" lIns="0" bIns="0" rIns="0">
            <a:spAutoFit/>
          </a:bodyPr>
          <a:lstStyle/>
          <a:p>
            <a:pPr algn="l" marL="1036302" indent="-518151" lvl="1">
              <a:lnSpc>
                <a:spcPts val="7487"/>
              </a:lnSpc>
              <a:buFont typeface="Arial"/>
              <a:buChar char="•"/>
            </a:pPr>
            <a:r>
              <a:rPr lang="en-US" sz="4799">
                <a:solidFill>
                  <a:srgbClr val="000000"/>
                </a:solidFill>
                <a:latin typeface="DM Sans"/>
                <a:ea typeface="DM Sans"/>
                <a:cs typeface="DM Sans"/>
                <a:sym typeface="DM Sans"/>
              </a:rPr>
              <a:t>İmaj</a:t>
            </a:r>
          </a:p>
        </p:txBody>
      </p:sp>
      <p:sp>
        <p:nvSpPr>
          <p:cNvPr name="TextBox 18" id="18"/>
          <p:cNvSpPr txBox="true"/>
          <p:nvPr/>
        </p:nvSpPr>
        <p:spPr>
          <a:xfrm rot="0">
            <a:off x="7478849" y="7780574"/>
            <a:ext cx="3833918" cy="885444"/>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Görüntü</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2023634" y="2435227"/>
            <a:ext cx="6264366" cy="6104909"/>
          </a:xfrm>
          <a:custGeom>
            <a:avLst/>
            <a:gdLst/>
            <a:ahLst/>
            <a:cxnLst/>
            <a:rect r="r" b="b" t="t" l="l"/>
            <a:pathLst>
              <a:path h="6104909" w="6264366">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1137443" y="1846864"/>
            <a:ext cx="12165832" cy="2282082"/>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Görüntü İşleme</a:t>
            </a:r>
          </a:p>
          <a:p>
            <a:pPr algn="l">
              <a:lnSpc>
                <a:spcPts val="8730"/>
              </a:lnSpc>
            </a:pPr>
            <a:r>
              <a:rPr lang="en-US" sz="9000" b="true">
                <a:solidFill>
                  <a:srgbClr val="000000"/>
                </a:solidFill>
                <a:latin typeface="DM Sans Bold"/>
                <a:ea typeface="DM Sans Bold"/>
                <a:cs typeface="DM Sans Bold"/>
                <a:sym typeface="DM Sans Bold"/>
              </a:rPr>
              <a:t>Hayatımızda Nerede?</a:t>
            </a:r>
          </a:p>
        </p:txBody>
      </p:sp>
      <p:sp>
        <p:nvSpPr>
          <p:cNvPr name="TextBox 5" id="5"/>
          <p:cNvSpPr txBox="true"/>
          <p:nvPr/>
        </p:nvSpPr>
        <p:spPr>
          <a:xfrm rot="0">
            <a:off x="1844269" y="4384652"/>
            <a:ext cx="9337866" cy="3549015"/>
          </a:xfrm>
          <a:prstGeom prst="rect">
            <a:avLst/>
          </a:prstGeom>
        </p:spPr>
        <p:txBody>
          <a:bodyPr anchor="t" rtlCol="false" tIns="0" lIns="0" bIns="0" rIns="0">
            <a:spAutoFit/>
          </a:bodyPr>
          <a:lstStyle/>
          <a:p>
            <a:pPr algn="l" marL="906780" indent="-453390" lvl="1">
              <a:lnSpc>
                <a:spcPts val="5670"/>
              </a:lnSpc>
              <a:buFont typeface="Arial"/>
              <a:buChar char="•"/>
            </a:pPr>
            <a:r>
              <a:rPr lang="en-US" sz="4200" spc="252">
                <a:solidFill>
                  <a:srgbClr val="000000"/>
                </a:solidFill>
                <a:latin typeface="DM Sans"/>
                <a:ea typeface="DM Sans"/>
                <a:cs typeface="DM Sans"/>
                <a:sym typeface="DM Sans"/>
              </a:rPr>
              <a:t>Sağlık</a:t>
            </a:r>
            <a:r>
              <a:rPr lang="en-US" sz="4200" spc="252">
                <a:solidFill>
                  <a:srgbClr val="000000"/>
                </a:solidFill>
                <a:latin typeface="DM Sans"/>
                <a:ea typeface="DM Sans"/>
                <a:cs typeface="DM Sans"/>
                <a:sym typeface="DM Sans"/>
              </a:rPr>
              <a:t> Sektörü</a:t>
            </a:r>
          </a:p>
          <a:p>
            <a:pPr algn="l" marL="906780" indent="-453390" lvl="1">
              <a:lnSpc>
                <a:spcPts val="5670"/>
              </a:lnSpc>
              <a:buFont typeface="Arial"/>
              <a:buChar char="•"/>
            </a:pPr>
            <a:r>
              <a:rPr lang="en-US" sz="4200" spc="252">
                <a:solidFill>
                  <a:srgbClr val="000000"/>
                </a:solidFill>
                <a:latin typeface="DM Sans"/>
                <a:ea typeface="DM Sans"/>
                <a:cs typeface="DM Sans"/>
                <a:sym typeface="DM Sans"/>
              </a:rPr>
              <a:t>Otonom Araçlar</a:t>
            </a:r>
          </a:p>
          <a:p>
            <a:pPr algn="l" marL="906780" indent="-453390" lvl="1">
              <a:lnSpc>
                <a:spcPts val="5670"/>
              </a:lnSpc>
              <a:buFont typeface="Arial"/>
              <a:buChar char="•"/>
            </a:pPr>
            <a:r>
              <a:rPr lang="en-US" sz="4200" spc="252">
                <a:solidFill>
                  <a:srgbClr val="000000"/>
                </a:solidFill>
                <a:latin typeface="DM Sans"/>
                <a:ea typeface="DM Sans"/>
                <a:cs typeface="DM Sans"/>
                <a:sym typeface="DM Sans"/>
              </a:rPr>
              <a:t>Güvenlik ve Gözetim</a:t>
            </a:r>
          </a:p>
          <a:p>
            <a:pPr algn="l" marL="906780" indent="-453390" lvl="1">
              <a:lnSpc>
                <a:spcPts val="5670"/>
              </a:lnSpc>
              <a:buFont typeface="Arial"/>
              <a:buChar char="•"/>
            </a:pPr>
            <a:r>
              <a:rPr lang="en-US" sz="4200" spc="252">
                <a:solidFill>
                  <a:srgbClr val="000000"/>
                </a:solidFill>
                <a:latin typeface="DM Sans"/>
                <a:ea typeface="DM Sans"/>
                <a:cs typeface="DM Sans"/>
                <a:sym typeface="DM Sans"/>
              </a:rPr>
              <a:t>Tarım</a:t>
            </a:r>
          </a:p>
          <a:p>
            <a:pPr algn="l" marL="0" indent="0" lvl="0">
              <a:lnSpc>
                <a:spcPts val="5670"/>
              </a:lnSpc>
              <a:spcBef>
                <a:spcPct val="0"/>
              </a:spcBef>
            </a:pPr>
          </a:p>
        </p:txBody>
      </p:sp>
      <p:sp>
        <p:nvSpPr>
          <p:cNvPr name="Freeform 6" id="6"/>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7" id="7"/>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8" id="8"/>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9" id="9"/>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0" id="10"/>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OpenCV ve OCR</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5360626" y="2443857"/>
            <a:ext cx="7566749" cy="6053399"/>
          </a:xfrm>
          <a:custGeom>
            <a:avLst/>
            <a:gdLst/>
            <a:ahLst/>
            <a:cxnLst/>
            <a:rect r="r" b="b" t="t" l="l"/>
            <a:pathLst>
              <a:path h="6053399" w="7566749">
                <a:moveTo>
                  <a:pt x="0" y="0"/>
                </a:moveTo>
                <a:lnTo>
                  <a:pt x="7566748" y="0"/>
                </a:lnTo>
                <a:lnTo>
                  <a:pt x="7566748" y="6053399"/>
                </a:lnTo>
                <a:lnTo>
                  <a:pt x="0" y="6053399"/>
                </a:lnTo>
                <a:lnTo>
                  <a:pt x="0" y="0"/>
                </a:lnTo>
                <a:close/>
              </a:path>
            </a:pathLst>
          </a:custGeom>
          <a:blipFill>
            <a:blip r:embed="rId19"/>
            <a:stretch>
              <a:fillRect l="0" t="0" r="0" b="0"/>
            </a:stretch>
          </a:blipFill>
        </p:spPr>
      </p:sp>
      <p:sp>
        <p:nvSpPr>
          <p:cNvPr name="TextBox 13" id="13"/>
          <p:cNvSpPr txBox="true"/>
          <p:nvPr/>
        </p:nvSpPr>
        <p:spPr>
          <a:xfrm rot="0">
            <a:off x="8959178" y="8666603"/>
            <a:ext cx="655677"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OCR</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OpenCV</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2400156" y="2746738"/>
            <a:ext cx="4709140" cy="4793524"/>
          </a:xfrm>
          <a:custGeom>
            <a:avLst/>
            <a:gdLst/>
            <a:ahLst/>
            <a:cxnLst/>
            <a:rect r="r" b="b" t="t" l="l"/>
            <a:pathLst>
              <a:path h="4793524" w="4709140">
                <a:moveTo>
                  <a:pt x="0" y="0"/>
                </a:moveTo>
                <a:lnTo>
                  <a:pt x="4709140" y="0"/>
                </a:lnTo>
                <a:lnTo>
                  <a:pt x="4709140" y="4793524"/>
                </a:lnTo>
                <a:lnTo>
                  <a:pt x="0" y="4793524"/>
                </a:lnTo>
                <a:lnTo>
                  <a:pt x="0" y="0"/>
                </a:lnTo>
                <a:close/>
              </a:path>
            </a:pathLst>
          </a:custGeom>
          <a:blipFill>
            <a:blip r:embed="rId19"/>
            <a:stretch>
              <a:fillRect l="0" t="0" r="-114298" b="0"/>
            </a:stretch>
          </a:blipFill>
        </p:spPr>
      </p:sp>
      <p:sp>
        <p:nvSpPr>
          <p:cNvPr name="TextBox 13" id="13"/>
          <p:cNvSpPr txBox="true"/>
          <p:nvPr/>
        </p:nvSpPr>
        <p:spPr>
          <a:xfrm rot="0">
            <a:off x="13567792" y="7990085"/>
            <a:ext cx="237386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OpenCV Logosu</a:t>
            </a:r>
          </a:p>
        </p:txBody>
      </p:sp>
      <p:sp>
        <p:nvSpPr>
          <p:cNvPr name="TextBox 14" id="14"/>
          <p:cNvSpPr txBox="true"/>
          <p:nvPr/>
        </p:nvSpPr>
        <p:spPr>
          <a:xfrm rot="0">
            <a:off x="1438078" y="2851779"/>
            <a:ext cx="9663496" cy="5598035"/>
          </a:xfrm>
          <a:prstGeom prst="rect">
            <a:avLst/>
          </a:prstGeom>
        </p:spPr>
        <p:txBody>
          <a:bodyPr anchor="t" rtlCol="false" tIns="0" lIns="0" bIns="0" rIns="0">
            <a:spAutoFit/>
          </a:bodyPr>
          <a:lstStyle/>
          <a:p>
            <a:pPr algn="ctr">
              <a:lnSpc>
                <a:spcPts val="5615"/>
              </a:lnSpc>
              <a:spcBef>
                <a:spcPct val="0"/>
              </a:spcBef>
            </a:pPr>
            <a:r>
              <a:rPr lang="en-US" sz="3599">
                <a:solidFill>
                  <a:srgbClr val="000000"/>
                </a:solidFill>
                <a:latin typeface="DM Sans"/>
                <a:ea typeface="DM Sans"/>
                <a:cs typeface="DM Sans"/>
                <a:sym typeface="DM Sans"/>
              </a:rPr>
              <a:t>OpenCV (Open Source Computer Vision Library), bilgisayarla görme ve görüntü işleme için kullanılan açık kaynaklı bir kütüphanedir. Görüntü analizi, nesne algılama, yüz tanıma ve hareket takibi gibi birçok görevi destekler. Python ve C++ gibi dillerle uyumlu olup, gerçek zamanlı uygulamalar için optimize edilmiştir.</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OpenCV Örnekleri</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6789430" y="2809083"/>
            <a:ext cx="4709140" cy="4793524"/>
          </a:xfrm>
          <a:custGeom>
            <a:avLst/>
            <a:gdLst/>
            <a:ahLst/>
            <a:cxnLst/>
            <a:rect r="r" b="b" t="t" l="l"/>
            <a:pathLst>
              <a:path h="4793524" w="4709140">
                <a:moveTo>
                  <a:pt x="0" y="0"/>
                </a:moveTo>
                <a:lnTo>
                  <a:pt x="4709140" y="0"/>
                </a:lnTo>
                <a:lnTo>
                  <a:pt x="4709140" y="4793525"/>
                </a:lnTo>
                <a:lnTo>
                  <a:pt x="0" y="4793525"/>
                </a:lnTo>
                <a:lnTo>
                  <a:pt x="0" y="0"/>
                </a:lnTo>
                <a:close/>
              </a:path>
            </a:pathLst>
          </a:custGeom>
          <a:blipFill>
            <a:blip r:embed="rId19"/>
            <a:stretch>
              <a:fillRect l="0" t="0" r="-114298" b="0"/>
            </a:stretch>
          </a:blipFill>
        </p:spPr>
      </p:sp>
      <p:sp>
        <p:nvSpPr>
          <p:cNvPr name="TextBox 13" id="13"/>
          <p:cNvSpPr txBox="true"/>
          <p:nvPr/>
        </p:nvSpPr>
        <p:spPr>
          <a:xfrm rot="0">
            <a:off x="7957066" y="8052431"/>
            <a:ext cx="237386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OpenCV Logosu</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OCR</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12261345" y="3199759"/>
            <a:ext cx="4852482" cy="4741813"/>
          </a:xfrm>
          <a:custGeom>
            <a:avLst/>
            <a:gdLst/>
            <a:ahLst/>
            <a:cxnLst/>
            <a:rect r="r" b="b" t="t" l="l"/>
            <a:pathLst>
              <a:path h="4741813" w="4852482">
                <a:moveTo>
                  <a:pt x="0" y="0"/>
                </a:moveTo>
                <a:lnTo>
                  <a:pt x="4852482" y="0"/>
                </a:lnTo>
                <a:lnTo>
                  <a:pt x="4852482" y="4741813"/>
                </a:lnTo>
                <a:lnTo>
                  <a:pt x="0" y="4741813"/>
                </a:lnTo>
                <a:lnTo>
                  <a:pt x="0" y="0"/>
                </a:lnTo>
                <a:close/>
              </a:path>
            </a:pathLst>
          </a:custGeom>
          <a:blipFill>
            <a:blip r:embed="rId19"/>
            <a:stretch>
              <a:fillRect l="-37687" t="0" r="-35974" b="0"/>
            </a:stretch>
          </a:blipFill>
        </p:spPr>
      </p:sp>
      <p:sp>
        <p:nvSpPr>
          <p:cNvPr name="TextBox 13" id="13"/>
          <p:cNvSpPr txBox="true"/>
          <p:nvPr/>
        </p:nvSpPr>
        <p:spPr>
          <a:xfrm rot="0">
            <a:off x="13567792" y="7990085"/>
            <a:ext cx="237386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OpenCV Logosu</a:t>
            </a:r>
          </a:p>
        </p:txBody>
      </p:sp>
      <p:sp>
        <p:nvSpPr>
          <p:cNvPr name="TextBox 14" id="14"/>
          <p:cNvSpPr txBox="true"/>
          <p:nvPr/>
        </p:nvSpPr>
        <p:spPr>
          <a:xfrm rot="0">
            <a:off x="1438078" y="2851779"/>
            <a:ext cx="9663496" cy="6302885"/>
          </a:xfrm>
          <a:prstGeom prst="rect">
            <a:avLst/>
          </a:prstGeom>
        </p:spPr>
        <p:txBody>
          <a:bodyPr anchor="t" rtlCol="false" tIns="0" lIns="0" bIns="0" rIns="0">
            <a:spAutoFit/>
          </a:bodyPr>
          <a:lstStyle/>
          <a:p>
            <a:pPr algn="ctr">
              <a:lnSpc>
                <a:spcPts val="5615"/>
              </a:lnSpc>
              <a:spcBef>
                <a:spcPct val="0"/>
              </a:spcBef>
            </a:pPr>
            <a:r>
              <a:rPr lang="en-US" sz="3599">
                <a:solidFill>
                  <a:srgbClr val="000000"/>
                </a:solidFill>
                <a:latin typeface="DM Sans"/>
                <a:ea typeface="DM Sans"/>
                <a:cs typeface="DM Sans"/>
                <a:sym typeface="DM Sans"/>
              </a:rPr>
              <a:t>OCR (Optical Character Recognition - Optik Karakter Tanıma), basılı veya el yazısı metinleri dijital ortama aktarmak için kullanılan bir teknolojidir. Görüntülerdeki veya taranmış belgelerdeki yazıları algılayarak düzenlenebilir metne dönüştürür. OCR, fatura işleme, belge arşivleme, otomatik veri girişi ve görme engellilere yönelik uygulamalar gibi birçok alanda kullanılır.</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2241194" y="1267394"/>
            <a:ext cx="13805611" cy="1177236"/>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OCR Adımları</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903009" y="2800711"/>
            <a:ext cx="7112360" cy="4953540"/>
          </a:xfrm>
          <a:custGeom>
            <a:avLst/>
            <a:gdLst/>
            <a:ahLst/>
            <a:cxnLst/>
            <a:rect r="r" b="b" t="t" l="l"/>
            <a:pathLst>
              <a:path h="4953540" w="7112360">
                <a:moveTo>
                  <a:pt x="0" y="0"/>
                </a:moveTo>
                <a:lnTo>
                  <a:pt x="7112360" y="0"/>
                </a:lnTo>
                <a:lnTo>
                  <a:pt x="7112360" y="4953541"/>
                </a:lnTo>
                <a:lnTo>
                  <a:pt x="0" y="4953541"/>
                </a:lnTo>
                <a:lnTo>
                  <a:pt x="0" y="0"/>
                </a:lnTo>
                <a:close/>
              </a:path>
            </a:pathLst>
          </a:custGeom>
          <a:blipFill>
            <a:blip r:embed="rId19"/>
            <a:stretch>
              <a:fillRect l="0" t="-6751" r="0" b="-6751"/>
            </a:stretch>
          </a:blipFill>
        </p:spPr>
      </p:sp>
      <p:sp>
        <p:nvSpPr>
          <p:cNvPr name="TextBox 13" id="13"/>
          <p:cNvSpPr txBox="true"/>
          <p:nvPr/>
        </p:nvSpPr>
        <p:spPr>
          <a:xfrm rot="0">
            <a:off x="835610" y="2657836"/>
            <a:ext cx="8607482" cy="4789634"/>
          </a:xfrm>
          <a:prstGeom prst="rect">
            <a:avLst/>
          </a:prstGeom>
        </p:spPr>
        <p:txBody>
          <a:bodyPr anchor="t" rtlCol="false" tIns="0" lIns="0" bIns="0" rIns="0">
            <a:spAutoFit/>
          </a:bodyPr>
          <a:lstStyle/>
          <a:p>
            <a:pPr algn="l">
              <a:lnSpc>
                <a:spcPts val="6377"/>
              </a:lnSpc>
            </a:pPr>
            <a:r>
              <a:rPr lang="en-US" sz="4088">
                <a:solidFill>
                  <a:srgbClr val="000000"/>
                </a:solidFill>
                <a:latin typeface="DM Sans"/>
                <a:ea typeface="DM Sans"/>
                <a:cs typeface="DM Sans"/>
                <a:sym typeface="DM Sans"/>
              </a:rPr>
              <a:t>1 - Verilerin programatik olarak hazırlanması</a:t>
            </a:r>
          </a:p>
          <a:p>
            <a:pPr algn="l">
              <a:lnSpc>
                <a:spcPts val="6377"/>
              </a:lnSpc>
            </a:pPr>
          </a:p>
          <a:p>
            <a:pPr algn="l">
              <a:lnSpc>
                <a:spcPts val="6377"/>
              </a:lnSpc>
            </a:pPr>
            <a:r>
              <a:rPr lang="en-US" sz="4088">
                <a:solidFill>
                  <a:srgbClr val="000000"/>
                </a:solidFill>
                <a:latin typeface="DM Sans"/>
                <a:ea typeface="DM Sans"/>
                <a:cs typeface="DM Sans"/>
                <a:sym typeface="DM Sans"/>
              </a:rPr>
              <a:t>2 - Görüntü önişleme</a:t>
            </a:r>
          </a:p>
          <a:p>
            <a:pPr algn="l">
              <a:lnSpc>
                <a:spcPts val="6377"/>
              </a:lnSpc>
            </a:pPr>
          </a:p>
          <a:p>
            <a:pPr algn="l">
              <a:lnSpc>
                <a:spcPts val="6377"/>
              </a:lnSpc>
            </a:pPr>
            <a:r>
              <a:rPr lang="en-US" sz="4088">
                <a:solidFill>
                  <a:srgbClr val="000000"/>
                </a:solidFill>
                <a:latin typeface="DM Sans"/>
                <a:ea typeface="DM Sans"/>
                <a:cs typeface="DM Sans"/>
                <a:sym typeface="DM Sans"/>
              </a:rPr>
              <a:t>3 - OCR işlemi</a:t>
            </a:r>
          </a:p>
        </p:txBody>
      </p:sp>
      <p:sp>
        <p:nvSpPr>
          <p:cNvPr name="TextBox 14" id="14"/>
          <p:cNvSpPr txBox="true"/>
          <p:nvPr/>
        </p:nvSpPr>
        <p:spPr>
          <a:xfrm rot="0">
            <a:off x="11393216" y="7973327"/>
            <a:ext cx="4131945"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Bir Görüntü İşleme Programı</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028448" y="1354830"/>
            <a:ext cx="12517139"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OCR Örneği</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067219" y="8893298"/>
            <a:ext cx="4602314" cy="3618569"/>
          </a:xfrm>
          <a:custGeom>
            <a:avLst/>
            <a:gdLst/>
            <a:ahLst/>
            <a:cxnLst/>
            <a:rect r="r" b="b" t="t" l="l"/>
            <a:pathLst>
              <a:path h="3618569" w="4602314">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4341743" y="2695635"/>
            <a:ext cx="9604513" cy="5404420"/>
          </a:xfrm>
          <a:custGeom>
            <a:avLst/>
            <a:gdLst/>
            <a:ahLst/>
            <a:cxnLst/>
            <a:rect r="r" b="b" t="t" l="l"/>
            <a:pathLst>
              <a:path h="5404420" w="9604513">
                <a:moveTo>
                  <a:pt x="0" y="0"/>
                </a:moveTo>
                <a:lnTo>
                  <a:pt x="9604514" y="0"/>
                </a:lnTo>
                <a:lnTo>
                  <a:pt x="9604514" y="5404421"/>
                </a:lnTo>
                <a:lnTo>
                  <a:pt x="0" y="5404421"/>
                </a:lnTo>
                <a:lnTo>
                  <a:pt x="0" y="0"/>
                </a:lnTo>
                <a:close/>
              </a:path>
            </a:pathLst>
          </a:custGeom>
          <a:blipFill>
            <a:blip r:embed="rId19"/>
            <a:stretch>
              <a:fillRect l="0" t="0" r="0" b="0"/>
            </a:stretch>
          </a:blipFill>
        </p:spPr>
      </p:sp>
      <p:sp>
        <p:nvSpPr>
          <p:cNvPr name="TextBox 13" id="13"/>
          <p:cNvSpPr txBox="true"/>
          <p:nvPr/>
        </p:nvSpPr>
        <p:spPr>
          <a:xfrm rot="0">
            <a:off x="7843361" y="8214356"/>
            <a:ext cx="2601278" cy="405765"/>
          </a:xfrm>
          <a:prstGeom prst="rect">
            <a:avLst/>
          </a:prstGeom>
        </p:spPr>
        <p:txBody>
          <a:bodyPr anchor="t" rtlCol="false" tIns="0" lIns="0" bIns="0" rIns="0">
            <a:spAutoFit/>
          </a:bodyPr>
          <a:lstStyle/>
          <a:p>
            <a:pPr algn="ctr">
              <a:lnSpc>
                <a:spcPts val="3359"/>
              </a:lnSpc>
              <a:spcBef>
                <a:spcPct val="0"/>
              </a:spcBef>
            </a:pPr>
            <a:r>
              <a:rPr lang="en-US" b="true" sz="2400">
                <a:solidFill>
                  <a:srgbClr val="000000"/>
                </a:solidFill>
                <a:latin typeface="DM Sans Bold"/>
                <a:ea typeface="DM Sans Bold"/>
                <a:cs typeface="DM Sans Bold"/>
                <a:sym typeface="DM Sans Bold"/>
              </a:rPr>
              <a:t>Tesseract Logosu</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5326839" y="282221"/>
            <a:ext cx="7967305" cy="9866632"/>
          </a:xfrm>
          <a:custGeom>
            <a:avLst/>
            <a:gdLst/>
            <a:ahLst/>
            <a:cxnLst/>
            <a:rect r="r" b="b" t="t" l="l"/>
            <a:pathLst>
              <a:path h="9866632" w="7967305">
                <a:moveTo>
                  <a:pt x="0" y="0"/>
                </a:moveTo>
                <a:lnTo>
                  <a:pt x="7967305" y="0"/>
                </a:lnTo>
                <a:lnTo>
                  <a:pt x="7967305" y="9866633"/>
                </a:lnTo>
                <a:lnTo>
                  <a:pt x="0" y="9866633"/>
                </a:lnTo>
                <a:lnTo>
                  <a:pt x="0" y="0"/>
                </a:lnTo>
                <a:close/>
              </a:path>
            </a:pathLst>
          </a:custGeom>
          <a:blipFill>
            <a:blip r:embed="rId19"/>
            <a:stretch>
              <a:fillRect l="0" t="0" r="0" b="0"/>
            </a:stretch>
          </a:blipFill>
        </p:spPr>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220270" y="1995962"/>
            <a:ext cx="6264366" cy="6104909"/>
          </a:xfrm>
          <a:custGeom>
            <a:avLst/>
            <a:gdLst/>
            <a:ahLst/>
            <a:cxnLst/>
            <a:rect r="r" b="b" t="t" l="l"/>
            <a:pathLst>
              <a:path h="6104909" w="6264366">
                <a:moveTo>
                  <a:pt x="0" y="0"/>
                </a:moveTo>
                <a:lnTo>
                  <a:pt x="6264365" y="0"/>
                </a:lnTo>
                <a:lnTo>
                  <a:pt x="6264365"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065365" y="3526886"/>
            <a:ext cx="8000934" cy="4200490"/>
          </a:xfrm>
          <a:custGeom>
            <a:avLst/>
            <a:gdLst/>
            <a:ahLst/>
            <a:cxnLst/>
            <a:rect r="r" b="b" t="t" l="l"/>
            <a:pathLst>
              <a:path h="4200490" w="8000934">
                <a:moveTo>
                  <a:pt x="0" y="0"/>
                </a:moveTo>
                <a:lnTo>
                  <a:pt x="8000934" y="0"/>
                </a:lnTo>
                <a:lnTo>
                  <a:pt x="8000934" y="4200490"/>
                </a:lnTo>
                <a:lnTo>
                  <a:pt x="0" y="4200490"/>
                </a:lnTo>
                <a:lnTo>
                  <a:pt x="0" y="0"/>
                </a:lnTo>
                <a:close/>
              </a:path>
            </a:pathLst>
          </a:custGeom>
          <a:blipFill>
            <a:blip r:embed="rId15"/>
            <a:stretch>
              <a:fillRect l="0" t="0" r="0" b="0"/>
            </a:stretch>
          </a:blipFill>
        </p:spPr>
      </p:sp>
      <p:sp>
        <p:nvSpPr>
          <p:cNvPr name="TextBox 10" id="10"/>
          <p:cNvSpPr txBox="true"/>
          <p:nvPr/>
        </p:nvSpPr>
        <p:spPr>
          <a:xfrm rot="0">
            <a:off x="3333382" y="2268029"/>
            <a:ext cx="7848753"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Roboflow</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3220270" y="1995962"/>
            <a:ext cx="6264366" cy="6104909"/>
          </a:xfrm>
          <a:custGeom>
            <a:avLst/>
            <a:gdLst/>
            <a:ahLst/>
            <a:cxnLst/>
            <a:rect r="r" b="b" t="t" l="l"/>
            <a:pathLst>
              <a:path h="6104909" w="6264366">
                <a:moveTo>
                  <a:pt x="0" y="0"/>
                </a:moveTo>
                <a:lnTo>
                  <a:pt x="6264365" y="0"/>
                </a:lnTo>
                <a:lnTo>
                  <a:pt x="6264365"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53489"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9144000"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5003948" y="-1890601"/>
            <a:ext cx="2892762" cy="2919301"/>
          </a:xfrm>
          <a:custGeom>
            <a:avLst/>
            <a:gdLst/>
            <a:ahLst/>
            <a:cxnLst/>
            <a:rect r="r" b="b" t="t" l="l"/>
            <a:pathLst>
              <a:path h="2919301" w="2892762">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282649">
            <a:off x="16004285" y="265374"/>
            <a:ext cx="4017207" cy="1370872"/>
          </a:xfrm>
          <a:custGeom>
            <a:avLst/>
            <a:gdLst/>
            <a:ahLst/>
            <a:cxnLst/>
            <a:rect r="r" b="b" t="t" l="l"/>
            <a:pathLst>
              <a:path h="1370872" w="4017207">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065365" y="3526886"/>
            <a:ext cx="8000934" cy="4200490"/>
          </a:xfrm>
          <a:custGeom>
            <a:avLst/>
            <a:gdLst/>
            <a:ahLst/>
            <a:cxnLst/>
            <a:rect r="r" b="b" t="t" l="l"/>
            <a:pathLst>
              <a:path h="4200490" w="8000934">
                <a:moveTo>
                  <a:pt x="0" y="0"/>
                </a:moveTo>
                <a:lnTo>
                  <a:pt x="8000934" y="0"/>
                </a:lnTo>
                <a:lnTo>
                  <a:pt x="8000934" y="4200490"/>
                </a:lnTo>
                <a:lnTo>
                  <a:pt x="0" y="4200490"/>
                </a:lnTo>
                <a:lnTo>
                  <a:pt x="0" y="0"/>
                </a:lnTo>
                <a:close/>
              </a:path>
            </a:pathLst>
          </a:custGeom>
          <a:blipFill>
            <a:blip r:embed="rId15"/>
            <a:stretch>
              <a:fillRect l="0" t="0" r="0" b="0"/>
            </a:stretch>
          </a:blipFill>
        </p:spPr>
      </p:sp>
      <p:sp>
        <p:nvSpPr>
          <p:cNvPr name="TextBox 10" id="10"/>
          <p:cNvSpPr txBox="true"/>
          <p:nvPr/>
        </p:nvSpPr>
        <p:spPr>
          <a:xfrm rot="0">
            <a:off x="1442236" y="2186462"/>
            <a:ext cx="9739899" cy="1177290"/>
          </a:xfrm>
          <a:prstGeom prst="rect">
            <a:avLst/>
          </a:prstGeom>
        </p:spPr>
        <p:txBody>
          <a:bodyPr anchor="t" rtlCol="false" tIns="0" lIns="0" bIns="0" rIns="0">
            <a:spAutoFit/>
          </a:bodyPr>
          <a:lstStyle/>
          <a:p>
            <a:pPr algn="l">
              <a:lnSpc>
                <a:spcPts val="8730"/>
              </a:lnSpc>
            </a:pPr>
            <a:r>
              <a:rPr lang="en-US" sz="9000" b="true">
                <a:solidFill>
                  <a:srgbClr val="000000"/>
                </a:solidFill>
                <a:latin typeface="DM Sans Bold"/>
                <a:ea typeface="DM Sans Bold"/>
                <a:cs typeface="DM Sans Bold"/>
                <a:sym typeface="DM Sans Bold"/>
              </a:rPr>
              <a:t>Ultralytics, YOLO</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1438078" y="2698719"/>
            <a:ext cx="10217342" cy="885444"/>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Resim Kavramı</a:t>
            </a:r>
          </a:p>
        </p:txBody>
      </p:sp>
      <p:sp>
        <p:nvSpPr>
          <p:cNvPr name="TextBox 14" id="14"/>
          <p:cNvSpPr txBox="true"/>
          <p:nvPr/>
        </p:nvSpPr>
        <p:spPr>
          <a:xfrm rot="0">
            <a:off x="3425740" y="4709018"/>
            <a:ext cx="11720945" cy="2436825"/>
          </a:xfrm>
          <a:prstGeom prst="rect">
            <a:avLst/>
          </a:prstGeom>
        </p:spPr>
        <p:txBody>
          <a:bodyPr anchor="t" rtlCol="false" tIns="0" lIns="0" bIns="0" rIns="0">
            <a:spAutoFit/>
          </a:bodyPr>
          <a:lstStyle/>
          <a:p>
            <a:pPr algn="ctr">
              <a:lnSpc>
                <a:spcPts val="6551"/>
              </a:lnSpc>
              <a:spcBef>
                <a:spcPct val="0"/>
              </a:spcBef>
            </a:pPr>
            <a:r>
              <a:rPr lang="en-US" sz="4199">
                <a:solidFill>
                  <a:srgbClr val="000000"/>
                </a:solidFill>
                <a:latin typeface="DM Sans"/>
                <a:ea typeface="DM Sans"/>
                <a:cs typeface="DM Sans"/>
                <a:sym typeface="DM Sans"/>
              </a:rPr>
              <a:t>Resim: Varlıkların, doğadaki görünüşlerinin kalem, fırça gibi araçlarla kâğıt, bez vb. üzerinde yapılan biçimleri.</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Title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sp>
        <p:nvSpPr>
          <p:cNvPr name="Freeform 4" id="4" descr="Üçgen forma hizalı neon lazer ışıkları"/>
          <p:cNvSpPr/>
          <p:nvPr/>
        </p:nvSpPr>
        <p:spPr>
          <a:xfrm flipH="false" flipV="false" rot="0">
            <a:off x="4181086" y="1462"/>
            <a:ext cx="14102149" cy="10287000"/>
          </a:xfrm>
          <a:custGeom>
            <a:avLst/>
            <a:gdLst/>
            <a:ahLst/>
            <a:cxnLst/>
            <a:rect r="r" b="b" t="t" l="l"/>
            <a:pathLst>
              <a:path h="10287000" w="14102149">
                <a:moveTo>
                  <a:pt x="0" y="0"/>
                </a:moveTo>
                <a:lnTo>
                  <a:pt x="14102150" y="0"/>
                </a:lnTo>
                <a:lnTo>
                  <a:pt x="14102150" y="10287000"/>
                </a:lnTo>
                <a:lnTo>
                  <a:pt x="0" y="10287000"/>
                </a:lnTo>
                <a:lnTo>
                  <a:pt x="0" y="0"/>
                </a:lnTo>
                <a:close/>
              </a:path>
            </a:pathLst>
          </a:custGeom>
          <a:blipFill>
            <a:blip r:embed="rId4"/>
            <a:stretch>
              <a:fillRect l="-8036" t="0" r="-8677" b="0"/>
            </a:stretch>
          </a:blipFill>
        </p:spPr>
      </p:sp>
      <p:sp>
        <p:nvSpPr>
          <p:cNvPr name="Freeform 5" id="5" descr="renklilik, grafik, ekran görüntüsü, tasarım içeren bir resim  Yapay zeka tarafından oluşturulan içerik yanlış olabilir."/>
          <p:cNvSpPr/>
          <p:nvPr/>
        </p:nvSpPr>
        <p:spPr>
          <a:xfrm flipH="false" flipV="false" rot="0">
            <a:off x="-19020" y="19065"/>
            <a:ext cx="18287970" cy="10286985"/>
          </a:xfrm>
          <a:custGeom>
            <a:avLst/>
            <a:gdLst/>
            <a:ahLst/>
            <a:cxnLst/>
            <a:rect r="r" b="b" t="t" l="l"/>
            <a:pathLst>
              <a:path h="10286985" w="18287970">
                <a:moveTo>
                  <a:pt x="0" y="0"/>
                </a:moveTo>
                <a:lnTo>
                  <a:pt x="18287970" y="0"/>
                </a:lnTo>
                <a:lnTo>
                  <a:pt x="18287970" y="10286985"/>
                </a:lnTo>
                <a:lnTo>
                  <a:pt x="0" y="10286985"/>
                </a:lnTo>
                <a:lnTo>
                  <a:pt x="0" y="0"/>
                </a:lnTo>
                <a:close/>
              </a:path>
            </a:pathLst>
          </a:custGeom>
          <a:blipFill>
            <a:blip r:embed="rId5"/>
            <a:stretch>
              <a:fillRect l="0" t="0" r="-16112" b="0"/>
            </a:stretch>
          </a:blipFill>
        </p:spPr>
      </p:sp>
      <p:sp>
        <p:nvSpPr>
          <p:cNvPr name="Freeform 6" id="6"/>
          <p:cNvSpPr/>
          <p:nvPr/>
        </p:nvSpPr>
        <p:spPr>
          <a:xfrm flipH="false" flipV="false" rot="0">
            <a:off x="4224589" y="-72674"/>
            <a:ext cx="14151349" cy="10470591"/>
          </a:xfrm>
          <a:custGeom>
            <a:avLst/>
            <a:gdLst/>
            <a:ahLst/>
            <a:cxnLst/>
            <a:rect r="r" b="b" t="t" l="l"/>
            <a:pathLst>
              <a:path h="10470591" w="14151349">
                <a:moveTo>
                  <a:pt x="0" y="0"/>
                </a:moveTo>
                <a:lnTo>
                  <a:pt x="14151349" y="0"/>
                </a:lnTo>
                <a:lnTo>
                  <a:pt x="14151349" y="10470591"/>
                </a:lnTo>
                <a:lnTo>
                  <a:pt x="0" y="10470591"/>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7" id="7"/>
          <p:cNvSpPr/>
          <p:nvPr/>
        </p:nvSpPr>
        <p:spPr>
          <a:xfrm flipH="false" flipV="false" rot="0">
            <a:off x="0" y="14648"/>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grpSp>
        <p:nvGrpSpPr>
          <p:cNvPr name="Group 8" id="8"/>
          <p:cNvGrpSpPr/>
          <p:nvPr/>
        </p:nvGrpSpPr>
        <p:grpSpPr>
          <a:xfrm rot="0">
            <a:off x="8703194" y="952500"/>
            <a:ext cx="9648308" cy="9398000"/>
            <a:chOff x="0" y="0"/>
            <a:chExt cx="12864410" cy="12530666"/>
          </a:xfrm>
        </p:grpSpPr>
        <p:sp>
          <p:nvSpPr>
            <p:cNvPr name="Freeform 9" id="9"/>
            <p:cNvSpPr/>
            <p:nvPr/>
          </p:nvSpPr>
          <p:spPr>
            <a:xfrm flipH="false" flipV="false" rot="0">
              <a:off x="50800" y="50800"/>
              <a:ext cx="12762865" cy="12429109"/>
            </a:xfrm>
            <a:custGeom>
              <a:avLst/>
              <a:gdLst/>
              <a:ahLst/>
              <a:cxnLst/>
              <a:rect r="r" b="b" t="t" l="l"/>
              <a:pathLst>
                <a:path h="12429109" w="12762865">
                  <a:moveTo>
                    <a:pt x="12762865" y="9872345"/>
                  </a:moveTo>
                  <a:cubicBezTo>
                    <a:pt x="12762865" y="3638677"/>
                    <a:pt x="12762865" y="3638677"/>
                    <a:pt x="12762865" y="3638677"/>
                  </a:cubicBezTo>
                  <a:cubicBezTo>
                    <a:pt x="11633073" y="1474597"/>
                    <a:pt x="9373489" y="0"/>
                    <a:pt x="6759575" y="0"/>
                  </a:cubicBezTo>
                  <a:cubicBezTo>
                    <a:pt x="3035173" y="0"/>
                    <a:pt x="0" y="3025902"/>
                    <a:pt x="0" y="6760337"/>
                  </a:cubicBezTo>
                  <a:cubicBezTo>
                    <a:pt x="0" y="9135110"/>
                    <a:pt x="1235075" y="11222609"/>
                    <a:pt x="3092577" y="12429109"/>
                  </a:cubicBezTo>
                  <a:cubicBezTo>
                    <a:pt x="10436225" y="12429109"/>
                    <a:pt x="10436225" y="12429109"/>
                    <a:pt x="10436225" y="12429109"/>
                  </a:cubicBezTo>
                  <a:cubicBezTo>
                    <a:pt x="11422380" y="11797157"/>
                    <a:pt x="12217019" y="10916158"/>
                    <a:pt x="12762865" y="9872472"/>
                  </a:cubicBezTo>
                  <a:close/>
                </a:path>
              </a:pathLst>
            </a:custGeom>
            <a:solidFill>
              <a:srgbClr val="000000">
                <a:alpha val="24706"/>
              </a:srgbClr>
            </a:solidFill>
          </p:spPr>
        </p:sp>
      </p:grpSp>
      <p:sp>
        <p:nvSpPr>
          <p:cNvPr name="Freeform 10" id="10"/>
          <p:cNvSpPr/>
          <p:nvPr/>
        </p:nvSpPr>
        <p:spPr>
          <a:xfrm flipH="false" flipV="false" rot="0">
            <a:off x="7922405" y="157348"/>
            <a:ext cx="10345069" cy="9008236"/>
          </a:xfrm>
          <a:custGeom>
            <a:avLst/>
            <a:gdLst/>
            <a:ahLst/>
            <a:cxnLst/>
            <a:rect r="r" b="b" t="t" l="l"/>
            <a:pathLst>
              <a:path h="9008236" w="10345069">
                <a:moveTo>
                  <a:pt x="0" y="0"/>
                </a:moveTo>
                <a:lnTo>
                  <a:pt x="10345069" y="0"/>
                </a:lnTo>
                <a:lnTo>
                  <a:pt x="10345069" y="9008237"/>
                </a:lnTo>
                <a:lnTo>
                  <a:pt x="0" y="900823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AutoShape 11" id="11"/>
          <p:cNvSpPr/>
          <p:nvPr/>
        </p:nvSpPr>
        <p:spPr>
          <a:xfrm rot="5630480">
            <a:off x="13758162" y="634416"/>
            <a:ext cx="289257" cy="0"/>
          </a:xfrm>
          <a:prstGeom prst="line">
            <a:avLst/>
          </a:prstGeom>
          <a:ln cap="rnd" w="9525">
            <a:solidFill>
              <a:srgbClr val="FFFFFF">
                <a:alpha val="29804"/>
              </a:srgbClr>
            </a:solidFill>
            <a:prstDash val="solid"/>
            <a:headEnd type="none" len="sm" w="sm"/>
            <a:tailEnd type="none" len="sm" w="sm"/>
          </a:ln>
        </p:spPr>
      </p:sp>
      <p:sp>
        <p:nvSpPr>
          <p:cNvPr name="AutoShape 12" id="12"/>
          <p:cNvSpPr/>
          <p:nvPr/>
        </p:nvSpPr>
        <p:spPr>
          <a:xfrm rot="5630480">
            <a:off x="13971208" y="644652"/>
            <a:ext cx="289257" cy="0"/>
          </a:xfrm>
          <a:prstGeom prst="line">
            <a:avLst/>
          </a:prstGeom>
          <a:ln cap="rnd" w="9525">
            <a:solidFill>
              <a:srgbClr val="FFFFFF">
                <a:alpha val="29804"/>
              </a:srgbClr>
            </a:solidFill>
            <a:prstDash val="solid"/>
            <a:headEnd type="none" len="sm" w="sm"/>
            <a:tailEnd type="none" len="sm" w="sm"/>
          </a:ln>
        </p:spPr>
      </p:sp>
      <p:sp>
        <p:nvSpPr>
          <p:cNvPr name="AutoShape 13" id="13"/>
          <p:cNvSpPr/>
          <p:nvPr/>
        </p:nvSpPr>
        <p:spPr>
          <a:xfrm rot="5630480">
            <a:off x="14185467" y="658614"/>
            <a:ext cx="289257" cy="0"/>
          </a:xfrm>
          <a:prstGeom prst="line">
            <a:avLst/>
          </a:prstGeom>
          <a:ln cap="rnd" w="9525">
            <a:solidFill>
              <a:srgbClr val="FFFFFF">
                <a:alpha val="29804"/>
              </a:srgbClr>
            </a:solidFill>
            <a:prstDash val="solid"/>
            <a:headEnd type="none" len="sm" w="sm"/>
            <a:tailEnd type="none" len="sm" w="sm"/>
          </a:ln>
        </p:spPr>
      </p:sp>
      <p:sp>
        <p:nvSpPr>
          <p:cNvPr name="AutoShape 14" id="14"/>
          <p:cNvSpPr/>
          <p:nvPr/>
        </p:nvSpPr>
        <p:spPr>
          <a:xfrm rot="5630480">
            <a:off x="14391039" y="689292"/>
            <a:ext cx="289257" cy="0"/>
          </a:xfrm>
          <a:prstGeom prst="line">
            <a:avLst/>
          </a:prstGeom>
          <a:ln cap="rnd" w="9525">
            <a:solidFill>
              <a:srgbClr val="FFFFFF">
                <a:alpha val="29804"/>
              </a:srgbClr>
            </a:solidFill>
            <a:prstDash val="solid"/>
            <a:headEnd type="none" len="sm" w="sm"/>
            <a:tailEnd type="none" len="sm" w="sm"/>
          </a:ln>
        </p:spPr>
      </p:sp>
      <p:sp>
        <p:nvSpPr>
          <p:cNvPr name="AutoShape 15" id="15"/>
          <p:cNvSpPr/>
          <p:nvPr/>
        </p:nvSpPr>
        <p:spPr>
          <a:xfrm rot="5630480">
            <a:off x="14595216" y="720996"/>
            <a:ext cx="289257" cy="0"/>
          </a:xfrm>
          <a:prstGeom prst="line">
            <a:avLst/>
          </a:prstGeom>
          <a:ln cap="rnd" w="9525">
            <a:solidFill>
              <a:srgbClr val="FFFFFF">
                <a:alpha val="29804"/>
              </a:srgbClr>
            </a:solidFill>
            <a:prstDash val="solid"/>
            <a:headEnd type="none" len="sm" w="sm"/>
            <a:tailEnd type="none" len="sm" w="sm"/>
          </a:ln>
        </p:spPr>
      </p:sp>
      <p:sp>
        <p:nvSpPr>
          <p:cNvPr name="AutoShape 16" id="16"/>
          <p:cNvSpPr/>
          <p:nvPr/>
        </p:nvSpPr>
        <p:spPr>
          <a:xfrm rot="5630480">
            <a:off x="14808217" y="763484"/>
            <a:ext cx="289257" cy="0"/>
          </a:xfrm>
          <a:prstGeom prst="line">
            <a:avLst/>
          </a:prstGeom>
          <a:ln cap="rnd" w="9525">
            <a:solidFill>
              <a:srgbClr val="FFFFFF">
                <a:alpha val="29804"/>
              </a:srgbClr>
            </a:solidFill>
            <a:prstDash val="solid"/>
            <a:headEnd type="none" len="sm" w="sm"/>
            <a:tailEnd type="none" len="sm" w="sm"/>
          </a:ln>
        </p:spPr>
      </p:sp>
      <p:sp>
        <p:nvSpPr>
          <p:cNvPr name="AutoShape 17" id="17"/>
          <p:cNvSpPr/>
          <p:nvPr/>
        </p:nvSpPr>
        <p:spPr>
          <a:xfrm rot="5630480">
            <a:off x="15014554" y="805971"/>
            <a:ext cx="289257" cy="0"/>
          </a:xfrm>
          <a:prstGeom prst="line">
            <a:avLst/>
          </a:prstGeom>
          <a:ln cap="rnd" w="9525">
            <a:solidFill>
              <a:srgbClr val="FFFFFF">
                <a:alpha val="29804"/>
              </a:srgbClr>
            </a:solidFill>
            <a:prstDash val="solid"/>
            <a:headEnd type="none" len="sm" w="sm"/>
            <a:tailEnd type="none" len="sm" w="sm"/>
          </a:ln>
        </p:spPr>
      </p:sp>
      <p:sp>
        <p:nvSpPr>
          <p:cNvPr name="AutoShape 18" id="18"/>
          <p:cNvSpPr/>
          <p:nvPr/>
        </p:nvSpPr>
        <p:spPr>
          <a:xfrm rot="5630480">
            <a:off x="15218686" y="856385"/>
            <a:ext cx="289257" cy="0"/>
          </a:xfrm>
          <a:prstGeom prst="line">
            <a:avLst/>
          </a:prstGeom>
          <a:ln cap="rnd" w="9525">
            <a:solidFill>
              <a:srgbClr val="FFFFFF">
                <a:alpha val="29804"/>
              </a:srgbClr>
            </a:solidFill>
            <a:prstDash val="solid"/>
            <a:headEnd type="none" len="sm" w="sm"/>
            <a:tailEnd type="none" len="sm" w="sm"/>
          </a:ln>
        </p:spPr>
      </p:sp>
      <p:sp>
        <p:nvSpPr>
          <p:cNvPr name="AutoShape 19" id="19"/>
          <p:cNvSpPr/>
          <p:nvPr/>
        </p:nvSpPr>
        <p:spPr>
          <a:xfrm rot="5630480">
            <a:off x="15418740" y="923693"/>
            <a:ext cx="289257" cy="0"/>
          </a:xfrm>
          <a:prstGeom prst="line">
            <a:avLst/>
          </a:prstGeom>
          <a:ln cap="rnd" w="9525">
            <a:solidFill>
              <a:srgbClr val="FFFFFF">
                <a:alpha val="29804"/>
              </a:srgbClr>
            </a:solidFill>
            <a:prstDash val="solid"/>
            <a:headEnd type="none" len="sm" w="sm"/>
            <a:tailEnd type="none" len="sm" w="sm"/>
          </a:ln>
        </p:spPr>
      </p:sp>
      <p:sp>
        <p:nvSpPr>
          <p:cNvPr name="AutoShape 20" id="20"/>
          <p:cNvSpPr/>
          <p:nvPr/>
        </p:nvSpPr>
        <p:spPr>
          <a:xfrm rot="5630480">
            <a:off x="15616365" y="993102"/>
            <a:ext cx="289257" cy="0"/>
          </a:xfrm>
          <a:prstGeom prst="line">
            <a:avLst/>
          </a:prstGeom>
          <a:ln cap="rnd" w="9525">
            <a:solidFill>
              <a:srgbClr val="FFFFFF">
                <a:alpha val="29804"/>
              </a:srgbClr>
            </a:solidFill>
            <a:prstDash val="solid"/>
            <a:headEnd type="none" len="sm" w="sm"/>
            <a:tailEnd type="none" len="sm" w="sm"/>
          </a:ln>
        </p:spPr>
      </p:sp>
      <p:sp>
        <p:nvSpPr>
          <p:cNvPr name="AutoShape 21" id="21"/>
          <p:cNvSpPr/>
          <p:nvPr/>
        </p:nvSpPr>
        <p:spPr>
          <a:xfrm rot="5630480">
            <a:off x="15813990" y="1069176"/>
            <a:ext cx="289257" cy="0"/>
          </a:xfrm>
          <a:prstGeom prst="line">
            <a:avLst/>
          </a:prstGeom>
          <a:ln cap="rnd" w="9525">
            <a:solidFill>
              <a:srgbClr val="FFFFFF">
                <a:alpha val="29804"/>
              </a:srgbClr>
            </a:solidFill>
            <a:prstDash val="solid"/>
            <a:headEnd type="none" len="sm" w="sm"/>
            <a:tailEnd type="none" len="sm" w="sm"/>
          </a:ln>
        </p:spPr>
      </p:sp>
      <p:sp>
        <p:nvSpPr>
          <p:cNvPr name="AutoShape 22" id="22"/>
          <p:cNvSpPr/>
          <p:nvPr/>
        </p:nvSpPr>
        <p:spPr>
          <a:xfrm rot="5630480">
            <a:off x="15999364" y="1172818"/>
            <a:ext cx="289257" cy="0"/>
          </a:xfrm>
          <a:prstGeom prst="line">
            <a:avLst/>
          </a:prstGeom>
          <a:ln cap="rnd" w="9525">
            <a:solidFill>
              <a:srgbClr val="FFFFFF">
                <a:alpha val="29804"/>
              </a:srgbClr>
            </a:solidFill>
            <a:prstDash val="solid"/>
            <a:headEnd type="none" len="sm" w="sm"/>
            <a:tailEnd type="none" len="sm" w="sm"/>
          </a:ln>
        </p:spPr>
      </p:sp>
      <p:sp>
        <p:nvSpPr>
          <p:cNvPr name="AutoShape 23" id="23"/>
          <p:cNvSpPr/>
          <p:nvPr/>
        </p:nvSpPr>
        <p:spPr>
          <a:xfrm rot="5630480">
            <a:off x="16191403" y="1269796"/>
            <a:ext cx="289257" cy="0"/>
          </a:xfrm>
          <a:prstGeom prst="line">
            <a:avLst/>
          </a:prstGeom>
          <a:ln cap="rnd" w="9525">
            <a:solidFill>
              <a:srgbClr val="FFFFFF">
                <a:alpha val="29804"/>
              </a:srgbClr>
            </a:solidFill>
            <a:prstDash val="solid"/>
            <a:headEnd type="none" len="sm" w="sm"/>
            <a:tailEnd type="none" len="sm" w="sm"/>
          </a:ln>
        </p:spPr>
      </p:sp>
      <p:sp>
        <p:nvSpPr>
          <p:cNvPr name="AutoShape 24" id="24"/>
          <p:cNvSpPr/>
          <p:nvPr/>
        </p:nvSpPr>
        <p:spPr>
          <a:xfrm rot="5630480">
            <a:off x="16373206" y="1366774"/>
            <a:ext cx="289257" cy="0"/>
          </a:xfrm>
          <a:prstGeom prst="line">
            <a:avLst/>
          </a:prstGeom>
          <a:ln cap="rnd" w="9525">
            <a:solidFill>
              <a:srgbClr val="FFFFFF">
                <a:alpha val="29804"/>
              </a:srgbClr>
            </a:solidFill>
            <a:prstDash val="solid"/>
            <a:headEnd type="none" len="sm" w="sm"/>
            <a:tailEnd type="none" len="sm" w="sm"/>
          </a:ln>
        </p:spPr>
      </p:sp>
      <p:sp>
        <p:nvSpPr>
          <p:cNvPr name="AutoShape 25" id="25"/>
          <p:cNvSpPr/>
          <p:nvPr/>
        </p:nvSpPr>
        <p:spPr>
          <a:xfrm rot="5630480">
            <a:off x="16551438" y="1480653"/>
            <a:ext cx="289257" cy="0"/>
          </a:xfrm>
          <a:prstGeom prst="line">
            <a:avLst/>
          </a:prstGeom>
          <a:ln cap="rnd" w="9525">
            <a:solidFill>
              <a:srgbClr val="FFFFFF">
                <a:alpha val="29804"/>
              </a:srgbClr>
            </a:solidFill>
            <a:prstDash val="solid"/>
            <a:headEnd type="none" len="sm" w="sm"/>
            <a:tailEnd type="none" len="sm" w="sm"/>
          </a:ln>
        </p:spPr>
      </p:sp>
      <p:sp>
        <p:nvSpPr>
          <p:cNvPr name="AutoShape 26" id="26"/>
          <p:cNvSpPr/>
          <p:nvPr/>
        </p:nvSpPr>
        <p:spPr>
          <a:xfrm rot="5630480">
            <a:off x="16732725" y="1589296"/>
            <a:ext cx="289257" cy="0"/>
          </a:xfrm>
          <a:prstGeom prst="line">
            <a:avLst/>
          </a:prstGeom>
          <a:ln cap="rnd" w="9525">
            <a:solidFill>
              <a:srgbClr val="FFFFFF">
                <a:alpha val="29804"/>
              </a:srgbClr>
            </a:solidFill>
            <a:prstDash val="solid"/>
            <a:headEnd type="none" len="sm" w="sm"/>
            <a:tailEnd type="none" len="sm" w="sm"/>
          </a:ln>
        </p:spPr>
      </p:sp>
      <p:sp>
        <p:nvSpPr>
          <p:cNvPr name="AutoShape 27" id="27"/>
          <p:cNvSpPr/>
          <p:nvPr/>
        </p:nvSpPr>
        <p:spPr>
          <a:xfrm rot="5630480">
            <a:off x="16908229" y="1709286"/>
            <a:ext cx="289257" cy="0"/>
          </a:xfrm>
          <a:prstGeom prst="line">
            <a:avLst/>
          </a:prstGeom>
          <a:ln cap="rnd" w="9525">
            <a:solidFill>
              <a:srgbClr val="FFFFFF">
                <a:alpha val="29804"/>
              </a:srgbClr>
            </a:solidFill>
            <a:prstDash val="solid"/>
            <a:headEnd type="none" len="sm" w="sm"/>
            <a:tailEnd type="none" len="sm" w="sm"/>
          </a:ln>
        </p:spPr>
      </p:sp>
      <p:sp>
        <p:nvSpPr>
          <p:cNvPr name="AutoShape 28" id="28"/>
          <p:cNvSpPr/>
          <p:nvPr/>
        </p:nvSpPr>
        <p:spPr>
          <a:xfrm rot="5630480">
            <a:off x="17069004" y="1834447"/>
            <a:ext cx="289257" cy="0"/>
          </a:xfrm>
          <a:prstGeom prst="line">
            <a:avLst/>
          </a:prstGeom>
          <a:ln cap="rnd" w="9525">
            <a:solidFill>
              <a:srgbClr val="FFFFFF">
                <a:alpha val="29804"/>
              </a:srgbClr>
            </a:solidFill>
            <a:prstDash val="solid"/>
            <a:headEnd type="none" len="sm" w="sm"/>
            <a:tailEnd type="none" len="sm" w="sm"/>
          </a:ln>
        </p:spPr>
      </p:sp>
      <p:sp>
        <p:nvSpPr>
          <p:cNvPr name="AutoShape 29" id="29"/>
          <p:cNvSpPr/>
          <p:nvPr/>
        </p:nvSpPr>
        <p:spPr>
          <a:xfrm rot="5630480">
            <a:off x="17232871" y="1969845"/>
            <a:ext cx="289257" cy="0"/>
          </a:xfrm>
          <a:prstGeom prst="line">
            <a:avLst/>
          </a:prstGeom>
          <a:ln cap="rnd" w="9525">
            <a:solidFill>
              <a:srgbClr val="FFFFFF">
                <a:alpha val="29804"/>
              </a:srgbClr>
            </a:solidFill>
            <a:prstDash val="solid"/>
            <a:headEnd type="none" len="sm" w="sm"/>
            <a:tailEnd type="none" len="sm" w="sm"/>
          </a:ln>
        </p:spPr>
      </p:sp>
      <p:sp>
        <p:nvSpPr>
          <p:cNvPr name="AutoShape 30" id="30"/>
          <p:cNvSpPr/>
          <p:nvPr/>
        </p:nvSpPr>
        <p:spPr>
          <a:xfrm rot="5630480">
            <a:off x="17385933" y="2119818"/>
            <a:ext cx="289257" cy="0"/>
          </a:xfrm>
          <a:prstGeom prst="line">
            <a:avLst/>
          </a:prstGeom>
          <a:ln cap="rnd" w="9525">
            <a:solidFill>
              <a:srgbClr val="FFFFFF">
                <a:alpha val="29804"/>
              </a:srgbClr>
            </a:solidFill>
            <a:prstDash val="solid"/>
            <a:headEnd type="none" len="sm" w="sm"/>
            <a:tailEnd type="none" len="sm" w="sm"/>
          </a:ln>
        </p:spPr>
      </p:sp>
      <p:sp>
        <p:nvSpPr>
          <p:cNvPr name="AutoShape 31" id="31"/>
          <p:cNvSpPr/>
          <p:nvPr/>
        </p:nvSpPr>
        <p:spPr>
          <a:xfrm rot="5630480">
            <a:off x="17539473" y="2263605"/>
            <a:ext cx="289257" cy="0"/>
          </a:xfrm>
          <a:prstGeom prst="line">
            <a:avLst/>
          </a:prstGeom>
          <a:ln cap="rnd" w="9525">
            <a:solidFill>
              <a:srgbClr val="FFFFFF">
                <a:alpha val="29804"/>
              </a:srgbClr>
            </a:solidFill>
            <a:prstDash val="solid"/>
            <a:headEnd type="none" len="sm" w="sm"/>
            <a:tailEnd type="none" len="sm" w="sm"/>
          </a:ln>
        </p:spPr>
      </p:sp>
      <p:sp>
        <p:nvSpPr>
          <p:cNvPr name="AutoShape 32" id="32"/>
          <p:cNvSpPr/>
          <p:nvPr/>
        </p:nvSpPr>
        <p:spPr>
          <a:xfrm rot="5630480">
            <a:off x="17679205" y="2414056"/>
            <a:ext cx="289257" cy="0"/>
          </a:xfrm>
          <a:prstGeom prst="line">
            <a:avLst/>
          </a:prstGeom>
          <a:ln cap="rnd" w="9525">
            <a:solidFill>
              <a:srgbClr val="FFFFFF">
                <a:alpha val="29804"/>
              </a:srgbClr>
            </a:solidFill>
            <a:prstDash val="solid"/>
            <a:headEnd type="none" len="sm" w="sm"/>
            <a:tailEnd type="none" len="sm" w="sm"/>
          </a:ln>
        </p:spPr>
      </p:sp>
      <p:sp>
        <p:nvSpPr>
          <p:cNvPr name="AutoShape 33" id="33"/>
          <p:cNvSpPr/>
          <p:nvPr/>
        </p:nvSpPr>
        <p:spPr>
          <a:xfrm rot="5630480">
            <a:off x="17811795" y="2578316"/>
            <a:ext cx="289257" cy="0"/>
          </a:xfrm>
          <a:prstGeom prst="line">
            <a:avLst/>
          </a:prstGeom>
          <a:ln cap="rnd" w="9525">
            <a:solidFill>
              <a:srgbClr val="FFFFFF">
                <a:alpha val="29804"/>
              </a:srgbClr>
            </a:solidFill>
            <a:prstDash val="solid"/>
            <a:headEnd type="none" len="sm" w="sm"/>
            <a:tailEnd type="none" len="sm" w="sm"/>
          </a:ln>
        </p:spPr>
      </p:sp>
      <p:sp>
        <p:nvSpPr>
          <p:cNvPr name="AutoShape 34" id="34"/>
          <p:cNvSpPr/>
          <p:nvPr/>
        </p:nvSpPr>
        <p:spPr>
          <a:xfrm rot="5630480">
            <a:off x="17950941" y="2741176"/>
            <a:ext cx="289257" cy="0"/>
          </a:xfrm>
          <a:prstGeom prst="line">
            <a:avLst/>
          </a:prstGeom>
          <a:ln cap="rnd" w="9525">
            <a:solidFill>
              <a:srgbClr val="FFFFFF">
                <a:alpha val="29804"/>
              </a:srgbClr>
            </a:solidFill>
            <a:prstDash val="solid"/>
            <a:headEnd type="none" len="sm" w="sm"/>
            <a:tailEnd type="none" len="sm" w="sm"/>
          </a:ln>
        </p:spPr>
      </p:sp>
      <p:sp>
        <p:nvSpPr>
          <p:cNvPr name="AutoShape 35" id="35"/>
          <p:cNvSpPr/>
          <p:nvPr/>
        </p:nvSpPr>
        <p:spPr>
          <a:xfrm rot="8635061">
            <a:off x="18082295" y="2927558"/>
            <a:ext cx="235430" cy="0"/>
          </a:xfrm>
          <a:prstGeom prst="line">
            <a:avLst/>
          </a:prstGeom>
          <a:ln cap="rnd" w="9525">
            <a:solidFill>
              <a:srgbClr val="FFFFFF">
                <a:alpha val="29804"/>
              </a:srgbClr>
            </a:solidFill>
            <a:prstDash val="solid"/>
            <a:headEnd type="none" len="sm" w="sm"/>
            <a:tailEnd type="none" len="sm" w="sm"/>
          </a:ln>
        </p:spPr>
      </p:sp>
      <p:sp>
        <p:nvSpPr>
          <p:cNvPr name="AutoShape 36" id="36"/>
          <p:cNvSpPr/>
          <p:nvPr/>
        </p:nvSpPr>
        <p:spPr>
          <a:xfrm rot="8869127">
            <a:off x="18211073" y="3141468"/>
            <a:ext cx="87198" cy="0"/>
          </a:xfrm>
          <a:prstGeom prst="line">
            <a:avLst/>
          </a:prstGeom>
          <a:ln cap="rnd" w="9525">
            <a:solidFill>
              <a:srgbClr val="FFFFFF">
                <a:alpha val="29804"/>
              </a:srgbClr>
            </a:solidFill>
            <a:prstDash val="solid"/>
            <a:headEnd type="none" len="sm" w="sm"/>
            <a:tailEnd type="none" len="sm" w="sm"/>
          </a:ln>
        </p:spPr>
      </p:sp>
      <p:sp>
        <p:nvSpPr>
          <p:cNvPr name="AutoShape 37" id="37"/>
          <p:cNvSpPr/>
          <p:nvPr/>
        </p:nvSpPr>
        <p:spPr>
          <a:xfrm rot="5630480">
            <a:off x="13549902" y="638537"/>
            <a:ext cx="289257" cy="0"/>
          </a:xfrm>
          <a:prstGeom prst="line">
            <a:avLst/>
          </a:prstGeom>
          <a:ln cap="rnd" w="9525">
            <a:solidFill>
              <a:srgbClr val="FFFFFF">
                <a:alpha val="29804"/>
              </a:srgbClr>
            </a:solidFill>
            <a:prstDash val="solid"/>
            <a:headEnd type="none" len="sm" w="sm"/>
            <a:tailEnd type="none" len="sm" w="sm"/>
          </a:ln>
        </p:spPr>
      </p:sp>
      <p:sp>
        <p:nvSpPr>
          <p:cNvPr name="AutoShape 38" id="38"/>
          <p:cNvSpPr/>
          <p:nvPr/>
        </p:nvSpPr>
        <p:spPr>
          <a:xfrm rot="5630480">
            <a:off x="13339281" y="642110"/>
            <a:ext cx="289257" cy="0"/>
          </a:xfrm>
          <a:prstGeom prst="line">
            <a:avLst/>
          </a:prstGeom>
          <a:ln cap="rnd" w="9525">
            <a:solidFill>
              <a:srgbClr val="FFFFFF">
                <a:alpha val="29804"/>
              </a:srgbClr>
            </a:solidFill>
            <a:prstDash val="solid"/>
            <a:headEnd type="none" len="sm" w="sm"/>
            <a:tailEnd type="none" len="sm" w="sm"/>
          </a:ln>
        </p:spPr>
      </p:sp>
      <p:sp>
        <p:nvSpPr>
          <p:cNvPr name="AutoShape 39" id="39"/>
          <p:cNvSpPr/>
          <p:nvPr/>
        </p:nvSpPr>
        <p:spPr>
          <a:xfrm rot="5630480">
            <a:off x="13125205" y="663924"/>
            <a:ext cx="289257" cy="0"/>
          </a:xfrm>
          <a:prstGeom prst="line">
            <a:avLst/>
          </a:prstGeom>
          <a:ln cap="rnd" w="9525">
            <a:solidFill>
              <a:srgbClr val="FFFFFF">
                <a:alpha val="29804"/>
              </a:srgbClr>
            </a:solidFill>
            <a:prstDash val="solid"/>
            <a:headEnd type="none" len="sm" w="sm"/>
            <a:tailEnd type="none" len="sm" w="sm"/>
          </a:ln>
        </p:spPr>
      </p:sp>
      <p:sp>
        <p:nvSpPr>
          <p:cNvPr name="AutoShape 40" id="40"/>
          <p:cNvSpPr/>
          <p:nvPr/>
        </p:nvSpPr>
        <p:spPr>
          <a:xfrm rot="5630480">
            <a:off x="12918273" y="685738"/>
            <a:ext cx="289257" cy="0"/>
          </a:xfrm>
          <a:prstGeom prst="line">
            <a:avLst/>
          </a:prstGeom>
          <a:ln cap="rnd" w="9525">
            <a:solidFill>
              <a:srgbClr val="FFFFFF">
                <a:alpha val="29804"/>
              </a:srgbClr>
            </a:solidFill>
            <a:prstDash val="solid"/>
            <a:headEnd type="none" len="sm" w="sm"/>
            <a:tailEnd type="none" len="sm" w="sm"/>
          </a:ln>
        </p:spPr>
      </p:sp>
      <p:sp>
        <p:nvSpPr>
          <p:cNvPr name="AutoShape 41" id="41"/>
          <p:cNvSpPr/>
          <p:nvPr/>
        </p:nvSpPr>
        <p:spPr>
          <a:xfrm rot="5630480">
            <a:off x="12709929" y="718996"/>
            <a:ext cx="289257" cy="0"/>
          </a:xfrm>
          <a:prstGeom prst="line">
            <a:avLst/>
          </a:prstGeom>
          <a:ln cap="rnd" w="9525">
            <a:solidFill>
              <a:srgbClr val="FFFFFF">
                <a:alpha val="29804"/>
              </a:srgbClr>
            </a:solidFill>
            <a:prstDash val="solid"/>
            <a:headEnd type="none" len="sm" w="sm"/>
            <a:tailEnd type="none" len="sm" w="sm"/>
          </a:ln>
        </p:spPr>
      </p:sp>
      <p:sp>
        <p:nvSpPr>
          <p:cNvPr name="AutoShape 42" id="42"/>
          <p:cNvSpPr/>
          <p:nvPr/>
        </p:nvSpPr>
        <p:spPr>
          <a:xfrm rot="5630480">
            <a:off x="12501585" y="752254"/>
            <a:ext cx="289257" cy="0"/>
          </a:xfrm>
          <a:prstGeom prst="line">
            <a:avLst/>
          </a:prstGeom>
          <a:ln cap="rnd" w="9525">
            <a:solidFill>
              <a:srgbClr val="FFFFFF">
                <a:alpha val="29804"/>
              </a:srgbClr>
            </a:solidFill>
            <a:prstDash val="solid"/>
            <a:headEnd type="none" len="sm" w="sm"/>
            <a:tailEnd type="none" len="sm" w="sm"/>
          </a:ln>
        </p:spPr>
      </p:sp>
      <p:sp>
        <p:nvSpPr>
          <p:cNvPr name="AutoShape 43" id="43"/>
          <p:cNvSpPr/>
          <p:nvPr/>
        </p:nvSpPr>
        <p:spPr>
          <a:xfrm rot="5630480">
            <a:off x="12300369" y="806488"/>
            <a:ext cx="289257" cy="0"/>
          </a:xfrm>
          <a:prstGeom prst="line">
            <a:avLst/>
          </a:prstGeom>
          <a:ln cap="rnd" w="9525">
            <a:solidFill>
              <a:srgbClr val="FFFFFF">
                <a:alpha val="29804"/>
              </a:srgbClr>
            </a:solidFill>
            <a:prstDash val="solid"/>
            <a:headEnd type="none" len="sm" w="sm"/>
            <a:tailEnd type="none" len="sm" w="sm"/>
          </a:ln>
        </p:spPr>
      </p:sp>
      <p:sp>
        <p:nvSpPr>
          <p:cNvPr name="AutoShape 44" id="44"/>
          <p:cNvSpPr/>
          <p:nvPr/>
        </p:nvSpPr>
        <p:spPr>
          <a:xfrm rot="5630480">
            <a:off x="12099153" y="860722"/>
            <a:ext cx="289257" cy="0"/>
          </a:xfrm>
          <a:prstGeom prst="line">
            <a:avLst/>
          </a:prstGeom>
          <a:ln cap="rnd" w="9525">
            <a:solidFill>
              <a:srgbClr val="FFFFFF">
                <a:alpha val="29804"/>
              </a:srgbClr>
            </a:solidFill>
            <a:prstDash val="solid"/>
            <a:headEnd type="none" len="sm" w="sm"/>
            <a:tailEnd type="none" len="sm" w="sm"/>
          </a:ln>
        </p:spPr>
      </p:sp>
      <p:sp>
        <p:nvSpPr>
          <p:cNvPr name="AutoShape 45" id="45"/>
          <p:cNvSpPr/>
          <p:nvPr/>
        </p:nvSpPr>
        <p:spPr>
          <a:xfrm rot="5630480">
            <a:off x="11899450" y="934932"/>
            <a:ext cx="289257" cy="0"/>
          </a:xfrm>
          <a:prstGeom prst="line">
            <a:avLst/>
          </a:prstGeom>
          <a:ln cap="rnd" w="9525">
            <a:solidFill>
              <a:srgbClr val="FFFFFF">
                <a:alpha val="29804"/>
              </a:srgbClr>
            </a:solidFill>
            <a:prstDash val="solid"/>
            <a:headEnd type="none" len="sm" w="sm"/>
            <a:tailEnd type="none" len="sm" w="sm"/>
          </a:ln>
        </p:spPr>
      </p:sp>
      <p:sp>
        <p:nvSpPr>
          <p:cNvPr name="AutoShape 46" id="46"/>
          <p:cNvSpPr/>
          <p:nvPr/>
        </p:nvSpPr>
        <p:spPr>
          <a:xfrm rot="5630480">
            <a:off x="11699748" y="1009141"/>
            <a:ext cx="289257" cy="0"/>
          </a:xfrm>
          <a:prstGeom prst="line">
            <a:avLst/>
          </a:prstGeom>
          <a:ln cap="rnd" w="9525">
            <a:solidFill>
              <a:srgbClr val="FFFFFF">
                <a:alpha val="29804"/>
              </a:srgbClr>
            </a:solidFill>
            <a:prstDash val="solid"/>
            <a:headEnd type="none" len="sm" w="sm"/>
            <a:tailEnd type="none" len="sm" w="sm"/>
          </a:ln>
        </p:spPr>
      </p:sp>
      <p:sp>
        <p:nvSpPr>
          <p:cNvPr name="AutoShape 47" id="47"/>
          <p:cNvSpPr/>
          <p:nvPr/>
        </p:nvSpPr>
        <p:spPr>
          <a:xfrm rot="5630480">
            <a:off x="11500045" y="1083351"/>
            <a:ext cx="289257" cy="0"/>
          </a:xfrm>
          <a:prstGeom prst="line">
            <a:avLst/>
          </a:prstGeom>
          <a:ln cap="rnd" w="9525">
            <a:solidFill>
              <a:srgbClr val="FFFFFF">
                <a:alpha val="29804"/>
              </a:srgbClr>
            </a:solidFill>
            <a:prstDash val="solid"/>
            <a:headEnd type="none" len="sm" w="sm"/>
            <a:tailEnd type="none" len="sm" w="sm"/>
          </a:ln>
        </p:spPr>
      </p:sp>
      <p:sp>
        <p:nvSpPr>
          <p:cNvPr name="AutoShape 48" id="48"/>
          <p:cNvSpPr/>
          <p:nvPr/>
        </p:nvSpPr>
        <p:spPr>
          <a:xfrm rot="5630480">
            <a:off x="11312884" y="1171866"/>
            <a:ext cx="289257" cy="0"/>
          </a:xfrm>
          <a:prstGeom prst="line">
            <a:avLst/>
          </a:prstGeom>
          <a:ln cap="rnd" w="9525">
            <a:solidFill>
              <a:srgbClr val="FFFFFF">
                <a:alpha val="29804"/>
              </a:srgbClr>
            </a:solidFill>
            <a:prstDash val="solid"/>
            <a:headEnd type="none" len="sm" w="sm"/>
            <a:tailEnd type="none" len="sm" w="sm"/>
          </a:ln>
        </p:spPr>
      </p:sp>
      <p:sp>
        <p:nvSpPr>
          <p:cNvPr name="AutoShape 49" id="49"/>
          <p:cNvSpPr/>
          <p:nvPr/>
        </p:nvSpPr>
        <p:spPr>
          <a:xfrm rot="5630480">
            <a:off x="11125723" y="1263952"/>
            <a:ext cx="289257" cy="0"/>
          </a:xfrm>
          <a:prstGeom prst="line">
            <a:avLst/>
          </a:prstGeom>
          <a:ln cap="rnd" w="9525">
            <a:solidFill>
              <a:srgbClr val="FFFFFF">
                <a:alpha val="29804"/>
              </a:srgbClr>
            </a:solidFill>
            <a:prstDash val="solid"/>
            <a:headEnd type="none" len="sm" w="sm"/>
            <a:tailEnd type="none" len="sm" w="sm"/>
          </a:ln>
        </p:spPr>
      </p:sp>
      <p:sp>
        <p:nvSpPr>
          <p:cNvPr name="AutoShape 50" id="50"/>
          <p:cNvSpPr/>
          <p:nvPr/>
        </p:nvSpPr>
        <p:spPr>
          <a:xfrm rot="5630480">
            <a:off x="10939765" y="1366816"/>
            <a:ext cx="289257" cy="0"/>
          </a:xfrm>
          <a:prstGeom prst="line">
            <a:avLst/>
          </a:prstGeom>
          <a:ln cap="rnd" w="9525">
            <a:solidFill>
              <a:srgbClr val="FFFFFF">
                <a:alpha val="29804"/>
              </a:srgbClr>
            </a:solidFill>
            <a:prstDash val="solid"/>
            <a:headEnd type="none" len="sm" w="sm"/>
            <a:tailEnd type="none" len="sm" w="sm"/>
          </a:ln>
        </p:spPr>
      </p:sp>
      <p:sp>
        <p:nvSpPr>
          <p:cNvPr name="AutoShape 51" id="51"/>
          <p:cNvSpPr/>
          <p:nvPr/>
        </p:nvSpPr>
        <p:spPr>
          <a:xfrm rot="5630480">
            <a:off x="10760712" y="1476904"/>
            <a:ext cx="289257" cy="0"/>
          </a:xfrm>
          <a:prstGeom prst="line">
            <a:avLst/>
          </a:prstGeom>
          <a:ln cap="rnd" w="9525">
            <a:solidFill>
              <a:srgbClr val="FFFFFF">
                <a:alpha val="29804"/>
              </a:srgbClr>
            </a:solidFill>
            <a:prstDash val="solid"/>
            <a:headEnd type="none" len="sm" w="sm"/>
            <a:tailEnd type="none" len="sm" w="sm"/>
          </a:ln>
        </p:spPr>
      </p:sp>
      <p:sp>
        <p:nvSpPr>
          <p:cNvPr name="AutoShape 52" id="52"/>
          <p:cNvSpPr/>
          <p:nvPr/>
        </p:nvSpPr>
        <p:spPr>
          <a:xfrm rot="5630480">
            <a:off x="10585962" y="1602036"/>
            <a:ext cx="289257" cy="0"/>
          </a:xfrm>
          <a:prstGeom prst="line">
            <a:avLst/>
          </a:prstGeom>
          <a:ln cap="rnd" w="9525">
            <a:solidFill>
              <a:srgbClr val="FFFFFF">
                <a:alpha val="29804"/>
              </a:srgbClr>
            </a:solidFill>
            <a:prstDash val="solid"/>
            <a:headEnd type="none" len="sm" w="sm"/>
            <a:tailEnd type="none" len="sm" w="sm"/>
          </a:ln>
        </p:spPr>
      </p:sp>
      <p:sp>
        <p:nvSpPr>
          <p:cNvPr name="AutoShape 53" id="53"/>
          <p:cNvSpPr/>
          <p:nvPr/>
        </p:nvSpPr>
        <p:spPr>
          <a:xfrm rot="5630480">
            <a:off x="10420459" y="1727198"/>
            <a:ext cx="289257" cy="0"/>
          </a:xfrm>
          <a:prstGeom prst="line">
            <a:avLst/>
          </a:prstGeom>
          <a:ln cap="rnd" w="9525">
            <a:solidFill>
              <a:srgbClr val="FFFFFF">
                <a:alpha val="29804"/>
              </a:srgbClr>
            </a:solidFill>
            <a:prstDash val="solid"/>
            <a:headEnd type="none" len="sm" w="sm"/>
            <a:tailEnd type="none" len="sm" w="sm"/>
          </a:ln>
        </p:spPr>
      </p:sp>
      <p:sp>
        <p:nvSpPr>
          <p:cNvPr name="AutoShape 54" id="54"/>
          <p:cNvSpPr/>
          <p:nvPr/>
        </p:nvSpPr>
        <p:spPr>
          <a:xfrm rot="5630480">
            <a:off x="10254957" y="1852359"/>
            <a:ext cx="289257" cy="0"/>
          </a:xfrm>
          <a:prstGeom prst="line">
            <a:avLst/>
          </a:prstGeom>
          <a:ln cap="rnd" w="9525">
            <a:solidFill>
              <a:srgbClr val="FFFFFF">
                <a:alpha val="29804"/>
              </a:srgbClr>
            </a:solidFill>
            <a:prstDash val="solid"/>
            <a:headEnd type="none" len="sm" w="sm"/>
            <a:tailEnd type="none" len="sm" w="sm"/>
          </a:ln>
        </p:spPr>
      </p:sp>
      <p:sp>
        <p:nvSpPr>
          <p:cNvPr name="AutoShape 55" id="55"/>
          <p:cNvSpPr/>
          <p:nvPr/>
        </p:nvSpPr>
        <p:spPr>
          <a:xfrm rot="5630480">
            <a:off x="10086522" y="1990956"/>
            <a:ext cx="289257" cy="0"/>
          </a:xfrm>
          <a:prstGeom prst="line">
            <a:avLst/>
          </a:prstGeom>
          <a:ln cap="rnd" w="9525">
            <a:solidFill>
              <a:srgbClr val="FFFFFF">
                <a:alpha val="29804"/>
              </a:srgbClr>
            </a:solidFill>
            <a:prstDash val="solid"/>
            <a:headEnd type="none" len="sm" w="sm"/>
            <a:tailEnd type="none" len="sm" w="sm"/>
          </a:ln>
        </p:spPr>
      </p:sp>
      <p:sp>
        <p:nvSpPr>
          <p:cNvPr name="AutoShape 56" id="56"/>
          <p:cNvSpPr/>
          <p:nvPr/>
        </p:nvSpPr>
        <p:spPr>
          <a:xfrm rot="5630480">
            <a:off x="9939955" y="2136279"/>
            <a:ext cx="289257" cy="0"/>
          </a:xfrm>
          <a:prstGeom prst="line">
            <a:avLst/>
          </a:prstGeom>
          <a:ln cap="rnd" w="9525">
            <a:solidFill>
              <a:srgbClr val="FFFFFF">
                <a:alpha val="29804"/>
              </a:srgbClr>
            </a:solidFill>
            <a:prstDash val="solid"/>
            <a:headEnd type="none" len="sm" w="sm"/>
            <a:tailEnd type="none" len="sm" w="sm"/>
          </a:ln>
        </p:spPr>
      </p:sp>
      <p:sp>
        <p:nvSpPr>
          <p:cNvPr name="AutoShape 57" id="57"/>
          <p:cNvSpPr/>
          <p:nvPr/>
        </p:nvSpPr>
        <p:spPr>
          <a:xfrm rot="5630480">
            <a:off x="9784117" y="2281294"/>
            <a:ext cx="289257" cy="0"/>
          </a:xfrm>
          <a:prstGeom prst="line">
            <a:avLst/>
          </a:prstGeom>
          <a:ln cap="rnd" w="9525">
            <a:solidFill>
              <a:srgbClr val="FFFFFF">
                <a:alpha val="29804"/>
              </a:srgbClr>
            </a:solidFill>
            <a:prstDash val="solid"/>
            <a:headEnd type="none" len="sm" w="sm"/>
            <a:tailEnd type="none" len="sm" w="sm"/>
          </a:ln>
        </p:spPr>
      </p:sp>
      <p:sp>
        <p:nvSpPr>
          <p:cNvPr name="AutoShape 58" id="58"/>
          <p:cNvSpPr/>
          <p:nvPr/>
        </p:nvSpPr>
        <p:spPr>
          <a:xfrm rot="5630480">
            <a:off x="9637965" y="2428088"/>
            <a:ext cx="289257" cy="0"/>
          </a:xfrm>
          <a:prstGeom prst="line">
            <a:avLst/>
          </a:prstGeom>
          <a:ln cap="rnd" w="9525">
            <a:solidFill>
              <a:srgbClr val="FFFFFF">
                <a:alpha val="29804"/>
              </a:srgbClr>
            </a:solidFill>
            <a:prstDash val="solid"/>
            <a:headEnd type="none" len="sm" w="sm"/>
            <a:tailEnd type="none" len="sm" w="sm"/>
          </a:ln>
        </p:spPr>
      </p:sp>
      <p:sp>
        <p:nvSpPr>
          <p:cNvPr name="AutoShape 59" id="59"/>
          <p:cNvSpPr/>
          <p:nvPr/>
        </p:nvSpPr>
        <p:spPr>
          <a:xfrm rot="5630480">
            <a:off x="9502285" y="2599575"/>
            <a:ext cx="289257" cy="0"/>
          </a:xfrm>
          <a:prstGeom prst="line">
            <a:avLst/>
          </a:prstGeom>
          <a:ln cap="rnd" w="9525">
            <a:solidFill>
              <a:srgbClr val="FFFFFF">
                <a:alpha val="29804"/>
              </a:srgbClr>
            </a:solidFill>
            <a:prstDash val="solid"/>
            <a:headEnd type="none" len="sm" w="sm"/>
            <a:tailEnd type="none" len="sm" w="sm"/>
          </a:ln>
        </p:spPr>
      </p:sp>
      <p:sp>
        <p:nvSpPr>
          <p:cNvPr name="AutoShape 60" id="60"/>
          <p:cNvSpPr/>
          <p:nvPr/>
        </p:nvSpPr>
        <p:spPr>
          <a:xfrm rot="5630480">
            <a:off x="9368715" y="2762794"/>
            <a:ext cx="289257" cy="0"/>
          </a:xfrm>
          <a:prstGeom prst="line">
            <a:avLst/>
          </a:prstGeom>
          <a:ln cap="rnd" w="9525">
            <a:solidFill>
              <a:srgbClr val="FFFFFF">
                <a:alpha val="29804"/>
              </a:srgbClr>
            </a:solidFill>
            <a:prstDash val="solid"/>
            <a:headEnd type="none" len="sm" w="sm"/>
            <a:tailEnd type="none" len="sm" w="sm"/>
          </a:ln>
        </p:spPr>
      </p:sp>
      <p:sp>
        <p:nvSpPr>
          <p:cNvPr name="AutoShape 61" id="61"/>
          <p:cNvSpPr/>
          <p:nvPr/>
        </p:nvSpPr>
        <p:spPr>
          <a:xfrm rot="5630480">
            <a:off x="9250552" y="2927427"/>
            <a:ext cx="289257" cy="0"/>
          </a:xfrm>
          <a:prstGeom prst="line">
            <a:avLst/>
          </a:prstGeom>
          <a:ln cap="rnd" w="9525">
            <a:solidFill>
              <a:srgbClr val="FFFFFF">
                <a:alpha val="29804"/>
              </a:srgbClr>
            </a:solidFill>
            <a:prstDash val="solid"/>
            <a:headEnd type="none" len="sm" w="sm"/>
            <a:tailEnd type="none" len="sm" w="sm"/>
          </a:ln>
        </p:spPr>
      </p:sp>
      <p:sp>
        <p:nvSpPr>
          <p:cNvPr name="AutoShape 62" id="62"/>
          <p:cNvSpPr/>
          <p:nvPr/>
        </p:nvSpPr>
        <p:spPr>
          <a:xfrm rot="5630480">
            <a:off x="9134133" y="3106588"/>
            <a:ext cx="289257" cy="0"/>
          </a:xfrm>
          <a:prstGeom prst="line">
            <a:avLst/>
          </a:prstGeom>
          <a:ln cap="rnd" w="9525">
            <a:solidFill>
              <a:srgbClr val="FFFFFF">
                <a:alpha val="29804"/>
              </a:srgbClr>
            </a:solidFill>
            <a:prstDash val="solid"/>
            <a:headEnd type="none" len="sm" w="sm"/>
            <a:tailEnd type="none" len="sm" w="sm"/>
          </a:ln>
        </p:spPr>
      </p:sp>
      <p:sp>
        <p:nvSpPr>
          <p:cNvPr name="AutoShape 63" id="63"/>
          <p:cNvSpPr/>
          <p:nvPr/>
        </p:nvSpPr>
        <p:spPr>
          <a:xfrm rot="5630480">
            <a:off x="9017713" y="3285750"/>
            <a:ext cx="289257" cy="0"/>
          </a:xfrm>
          <a:prstGeom prst="line">
            <a:avLst/>
          </a:prstGeom>
          <a:ln cap="rnd" w="9525">
            <a:solidFill>
              <a:srgbClr val="FFFFFF">
                <a:alpha val="29804"/>
              </a:srgbClr>
            </a:solidFill>
            <a:prstDash val="solid"/>
            <a:headEnd type="none" len="sm" w="sm"/>
            <a:tailEnd type="none" len="sm" w="sm"/>
          </a:ln>
        </p:spPr>
      </p:sp>
      <p:sp>
        <p:nvSpPr>
          <p:cNvPr name="AutoShape 64" id="64"/>
          <p:cNvSpPr/>
          <p:nvPr/>
        </p:nvSpPr>
        <p:spPr>
          <a:xfrm rot="5630480">
            <a:off x="8922726" y="3470994"/>
            <a:ext cx="289257" cy="0"/>
          </a:xfrm>
          <a:prstGeom prst="line">
            <a:avLst/>
          </a:prstGeom>
          <a:ln cap="rnd" w="9525">
            <a:solidFill>
              <a:srgbClr val="FFFFFF">
                <a:alpha val="29804"/>
              </a:srgbClr>
            </a:solidFill>
            <a:prstDash val="solid"/>
            <a:headEnd type="none" len="sm" w="sm"/>
            <a:tailEnd type="none" len="sm" w="sm"/>
          </a:ln>
        </p:spPr>
      </p:sp>
      <p:sp>
        <p:nvSpPr>
          <p:cNvPr name="AutoShape 65" id="65"/>
          <p:cNvSpPr/>
          <p:nvPr/>
        </p:nvSpPr>
        <p:spPr>
          <a:xfrm rot="5630480">
            <a:off x="8826286" y="3653611"/>
            <a:ext cx="289257" cy="0"/>
          </a:xfrm>
          <a:prstGeom prst="line">
            <a:avLst/>
          </a:prstGeom>
          <a:ln cap="rnd" w="9525">
            <a:solidFill>
              <a:srgbClr val="FFFFFF">
                <a:alpha val="29804"/>
              </a:srgbClr>
            </a:solidFill>
            <a:prstDash val="solid"/>
            <a:headEnd type="none" len="sm" w="sm"/>
            <a:tailEnd type="none" len="sm" w="sm"/>
          </a:ln>
        </p:spPr>
      </p:sp>
      <p:sp>
        <p:nvSpPr>
          <p:cNvPr name="AutoShape 66" id="66"/>
          <p:cNvSpPr/>
          <p:nvPr/>
        </p:nvSpPr>
        <p:spPr>
          <a:xfrm rot="5630480">
            <a:off x="8726574" y="3843177"/>
            <a:ext cx="289257" cy="0"/>
          </a:xfrm>
          <a:prstGeom prst="line">
            <a:avLst/>
          </a:prstGeom>
          <a:ln cap="rnd" w="9525">
            <a:solidFill>
              <a:srgbClr val="FFFFFF">
                <a:alpha val="29804"/>
              </a:srgbClr>
            </a:solidFill>
            <a:prstDash val="solid"/>
            <a:headEnd type="none" len="sm" w="sm"/>
            <a:tailEnd type="none" len="sm" w="sm"/>
          </a:ln>
        </p:spPr>
      </p:sp>
      <p:sp>
        <p:nvSpPr>
          <p:cNvPr name="AutoShape 67" id="67"/>
          <p:cNvSpPr/>
          <p:nvPr/>
        </p:nvSpPr>
        <p:spPr>
          <a:xfrm rot="5630480">
            <a:off x="8646229" y="4038543"/>
            <a:ext cx="289257" cy="0"/>
          </a:xfrm>
          <a:prstGeom prst="line">
            <a:avLst/>
          </a:prstGeom>
          <a:ln cap="rnd" w="9525">
            <a:solidFill>
              <a:srgbClr val="FFFFFF">
                <a:alpha val="29804"/>
              </a:srgbClr>
            </a:solidFill>
            <a:prstDash val="solid"/>
            <a:headEnd type="none" len="sm" w="sm"/>
            <a:tailEnd type="none" len="sm" w="sm"/>
          </a:ln>
        </p:spPr>
      </p:sp>
      <p:sp>
        <p:nvSpPr>
          <p:cNvPr name="AutoShape 68" id="68"/>
          <p:cNvSpPr/>
          <p:nvPr/>
        </p:nvSpPr>
        <p:spPr>
          <a:xfrm rot="5630480">
            <a:off x="8570190" y="4238220"/>
            <a:ext cx="289257" cy="0"/>
          </a:xfrm>
          <a:prstGeom prst="line">
            <a:avLst/>
          </a:prstGeom>
          <a:ln cap="rnd" w="9525">
            <a:solidFill>
              <a:srgbClr val="FFFFFF">
                <a:alpha val="29804"/>
              </a:srgbClr>
            </a:solidFill>
            <a:prstDash val="solid"/>
            <a:headEnd type="none" len="sm" w="sm"/>
            <a:tailEnd type="none" len="sm" w="sm"/>
          </a:ln>
        </p:spPr>
      </p:sp>
      <p:sp>
        <p:nvSpPr>
          <p:cNvPr name="AutoShape 69" id="69"/>
          <p:cNvSpPr/>
          <p:nvPr/>
        </p:nvSpPr>
        <p:spPr>
          <a:xfrm rot="5630480">
            <a:off x="8517811" y="4437450"/>
            <a:ext cx="289257" cy="0"/>
          </a:xfrm>
          <a:prstGeom prst="line">
            <a:avLst/>
          </a:prstGeom>
          <a:ln cap="rnd" w="9525">
            <a:solidFill>
              <a:srgbClr val="FFFFFF">
                <a:alpha val="29804"/>
              </a:srgbClr>
            </a:solidFill>
            <a:prstDash val="solid"/>
            <a:headEnd type="none" len="sm" w="sm"/>
            <a:tailEnd type="none" len="sm" w="sm"/>
          </a:ln>
        </p:spPr>
      </p:sp>
      <p:sp>
        <p:nvSpPr>
          <p:cNvPr name="AutoShape 70" id="70"/>
          <p:cNvSpPr/>
          <p:nvPr/>
        </p:nvSpPr>
        <p:spPr>
          <a:xfrm rot="5630480">
            <a:off x="8461861" y="4640251"/>
            <a:ext cx="289257" cy="0"/>
          </a:xfrm>
          <a:prstGeom prst="line">
            <a:avLst/>
          </a:prstGeom>
          <a:ln cap="rnd" w="9525">
            <a:solidFill>
              <a:srgbClr val="FFFFFF">
                <a:alpha val="29804"/>
              </a:srgbClr>
            </a:solidFill>
            <a:prstDash val="solid"/>
            <a:headEnd type="none" len="sm" w="sm"/>
            <a:tailEnd type="none" len="sm" w="sm"/>
          </a:ln>
        </p:spPr>
      </p:sp>
      <p:sp>
        <p:nvSpPr>
          <p:cNvPr name="AutoShape 71" id="71"/>
          <p:cNvSpPr/>
          <p:nvPr/>
        </p:nvSpPr>
        <p:spPr>
          <a:xfrm rot="5630480">
            <a:off x="8408074" y="4845525"/>
            <a:ext cx="289257" cy="0"/>
          </a:xfrm>
          <a:prstGeom prst="line">
            <a:avLst/>
          </a:prstGeom>
          <a:ln cap="rnd" w="9525">
            <a:solidFill>
              <a:srgbClr val="FFFFFF">
                <a:alpha val="29804"/>
              </a:srgbClr>
            </a:solidFill>
            <a:prstDash val="solid"/>
            <a:headEnd type="none" len="sm" w="sm"/>
            <a:tailEnd type="none" len="sm" w="sm"/>
          </a:ln>
        </p:spPr>
      </p:sp>
      <p:sp>
        <p:nvSpPr>
          <p:cNvPr name="AutoShape 72" id="72"/>
          <p:cNvSpPr/>
          <p:nvPr/>
        </p:nvSpPr>
        <p:spPr>
          <a:xfrm rot="5630480">
            <a:off x="8356825" y="5050393"/>
            <a:ext cx="289257" cy="0"/>
          </a:xfrm>
          <a:prstGeom prst="line">
            <a:avLst/>
          </a:prstGeom>
          <a:ln cap="rnd" w="9525">
            <a:solidFill>
              <a:srgbClr val="FFFFFF">
                <a:alpha val="29804"/>
              </a:srgbClr>
            </a:solidFill>
            <a:prstDash val="solid"/>
            <a:headEnd type="none" len="sm" w="sm"/>
            <a:tailEnd type="none" len="sm" w="sm"/>
          </a:ln>
        </p:spPr>
      </p:sp>
      <p:sp>
        <p:nvSpPr>
          <p:cNvPr name="AutoShape 73" id="73"/>
          <p:cNvSpPr/>
          <p:nvPr/>
        </p:nvSpPr>
        <p:spPr>
          <a:xfrm rot="5630480">
            <a:off x="8324631" y="5258536"/>
            <a:ext cx="289257" cy="0"/>
          </a:xfrm>
          <a:prstGeom prst="line">
            <a:avLst/>
          </a:prstGeom>
          <a:ln cap="rnd" w="9525">
            <a:solidFill>
              <a:srgbClr val="FFFFFF">
                <a:alpha val="29804"/>
              </a:srgbClr>
            </a:solidFill>
            <a:prstDash val="solid"/>
            <a:headEnd type="none" len="sm" w="sm"/>
            <a:tailEnd type="none" len="sm" w="sm"/>
          </a:ln>
        </p:spPr>
      </p:sp>
      <p:sp>
        <p:nvSpPr>
          <p:cNvPr name="AutoShape 74" id="74"/>
          <p:cNvSpPr/>
          <p:nvPr/>
        </p:nvSpPr>
        <p:spPr>
          <a:xfrm rot="5630480">
            <a:off x="8297712" y="5469102"/>
            <a:ext cx="289257" cy="0"/>
          </a:xfrm>
          <a:prstGeom prst="line">
            <a:avLst/>
          </a:prstGeom>
          <a:ln cap="rnd" w="9525">
            <a:solidFill>
              <a:srgbClr val="FFFFFF">
                <a:alpha val="29804"/>
              </a:srgbClr>
            </a:solidFill>
            <a:prstDash val="solid"/>
            <a:headEnd type="none" len="sm" w="sm"/>
            <a:tailEnd type="none" len="sm" w="sm"/>
          </a:ln>
        </p:spPr>
      </p:sp>
      <p:sp>
        <p:nvSpPr>
          <p:cNvPr name="AutoShape 75" id="75"/>
          <p:cNvSpPr/>
          <p:nvPr/>
        </p:nvSpPr>
        <p:spPr>
          <a:xfrm rot="5630480">
            <a:off x="8282560" y="5674906"/>
            <a:ext cx="289257" cy="0"/>
          </a:xfrm>
          <a:prstGeom prst="line">
            <a:avLst/>
          </a:prstGeom>
          <a:ln cap="rnd" w="9525">
            <a:solidFill>
              <a:srgbClr val="FFFFFF">
                <a:alpha val="29804"/>
              </a:srgbClr>
            </a:solidFill>
            <a:prstDash val="solid"/>
            <a:headEnd type="none" len="sm" w="sm"/>
            <a:tailEnd type="none" len="sm" w="sm"/>
          </a:ln>
        </p:spPr>
      </p:sp>
      <p:sp>
        <p:nvSpPr>
          <p:cNvPr name="AutoShape 76" id="76"/>
          <p:cNvSpPr/>
          <p:nvPr/>
        </p:nvSpPr>
        <p:spPr>
          <a:xfrm rot="5630480">
            <a:off x="8274895" y="5890221"/>
            <a:ext cx="289257" cy="0"/>
          </a:xfrm>
          <a:prstGeom prst="line">
            <a:avLst/>
          </a:prstGeom>
          <a:ln cap="rnd" w="9525">
            <a:solidFill>
              <a:srgbClr val="FFFFFF">
                <a:alpha val="29804"/>
              </a:srgbClr>
            </a:solidFill>
            <a:prstDash val="solid"/>
            <a:headEnd type="none" len="sm" w="sm"/>
            <a:tailEnd type="none" len="sm" w="sm"/>
          </a:ln>
        </p:spPr>
      </p:sp>
      <p:sp>
        <p:nvSpPr>
          <p:cNvPr name="AutoShape 77" id="77"/>
          <p:cNvSpPr/>
          <p:nvPr/>
        </p:nvSpPr>
        <p:spPr>
          <a:xfrm rot="5630480">
            <a:off x="8270727" y="6100749"/>
            <a:ext cx="289257" cy="0"/>
          </a:xfrm>
          <a:prstGeom prst="line">
            <a:avLst/>
          </a:prstGeom>
          <a:ln cap="rnd" w="9525">
            <a:solidFill>
              <a:srgbClr val="FFFFFF">
                <a:alpha val="29804"/>
              </a:srgbClr>
            </a:solidFill>
            <a:prstDash val="solid"/>
            <a:headEnd type="none" len="sm" w="sm"/>
            <a:tailEnd type="none" len="sm" w="sm"/>
          </a:ln>
        </p:spPr>
      </p:sp>
      <p:sp>
        <p:nvSpPr>
          <p:cNvPr name="AutoShape 78" id="78"/>
          <p:cNvSpPr/>
          <p:nvPr/>
        </p:nvSpPr>
        <p:spPr>
          <a:xfrm rot="5630480">
            <a:off x="8266558" y="6311277"/>
            <a:ext cx="289257" cy="0"/>
          </a:xfrm>
          <a:prstGeom prst="line">
            <a:avLst/>
          </a:prstGeom>
          <a:ln cap="rnd" w="9525">
            <a:solidFill>
              <a:srgbClr val="FFFFFF">
                <a:alpha val="29804"/>
              </a:srgbClr>
            </a:solidFill>
            <a:prstDash val="solid"/>
            <a:headEnd type="none" len="sm" w="sm"/>
            <a:tailEnd type="none" len="sm" w="sm"/>
          </a:ln>
        </p:spPr>
      </p:sp>
      <p:sp>
        <p:nvSpPr>
          <p:cNvPr name="AutoShape 79" id="79"/>
          <p:cNvSpPr/>
          <p:nvPr/>
        </p:nvSpPr>
        <p:spPr>
          <a:xfrm rot="5630480">
            <a:off x="8294209" y="6518487"/>
            <a:ext cx="289257" cy="0"/>
          </a:xfrm>
          <a:prstGeom prst="line">
            <a:avLst/>
          </a:prstGeom>
          <a:ln cap="rnd" w="9525">
            <a:solidFill>
              <a:srgbClr val="FFFFFF">
                <a:alpha val="29804"/>
              </a:srgbClr>
            </a:solidFill>
            <a:prstDash val="solid"/>
            <a:headEnd type="none" len="sm" w="sm"/>
            <a:tailEnd type="none" len="sm" w="sm"/>
          </a:ln>
        </p:spPr>
      </p:sp>
      <p:sp>
        <p:nvSpPr>
          <p:cNvPr name="AutoShape 80" id="80"/>
          <p:cNvSpPr/>
          <p:nvPr/>
        </p:nvSpPr>
        <p:spPr>
          <a:xfrm rot="5630480">
            <a:off x="8321860" y="6725697"/>
            <a:ext cx="289257" cy="0"/>
          </a:xfrm>
          <a:prstGeom prst="line">
            <a:avLst/>
          </a:prstGeom>
          <a:ln cap="rnd" w="9525">
            <a:solidFill>
              <a:srgbClr val="FFFFFF">
                <a:alpha val="29804"/>
              </a:srgbClr>
            </a:solidFill>
            <a:prstDash val="solid"/>
            <a:headEnd type="none" len="sm" w="sm"/>
            <a:tailEnd type="none" len="sm" w="sm"/>
          </a:ln>
        </p:spPr>
      </p:sp>
      <p:sp>
        <p:nvSpPr>
          <p:cNvPr name="AutoShape 81" id="81"/>
          <p:cNvSpPr/>
          <p:nvPr/>
        </p:nvSpPr>
        <p:spPr>
          <a:xfrm rot="5630480">
            <a:off x="8340144" y="6941738"/>
            <a:ext cx="289257" cy="0"/>
          </a:xfrm>
          <a:prstGeom prst="line">
            <a:avLst/>
          </a:prstGeom>
          <a:ln cap="rnd" w="9525">
            <a:solidFill>
              <a:srgbClr val="FFFFFF">
                <a:alpha val="29804"/>
              </a:srgbClr>
            </a:solidFill>
            <a:prstDash val="solid"/>
            <a:headEnd type="none" len="sm" w="sm"/>
            <a:tailEnd type="none" len="sm" w="sm"/>
          </a:ln>
        </p:spPr>
      </p:sp>
      <p:sp>
        <p:nvSpPr>
          <p:cNvPr name="AutoShape 82" id="82"/>
          <p:cNvSpPr/>
          <p:nvPr/>
        </p:nvSpPr>
        <p:spPr>
          <a:xfrm rot="5630480">
            <a:off x="8384586" y="7144210"/>
            <a:ext cx="289257" cy="0"/>
          </a:xfrm>
          <a:prstGeom prst="line">
            <a:avLst/>
          </a:prstGeom>
          <a:ln cap="rnd" w="9525">
            <a:solidFill>
              <a:srgbClr val="FFFFFF">
                <a:alpha val="29804"/>
              </a:srgbClr>
            </a:solidFill>
            <a:prstDash val="solid"/>
            <a:headEnd type="none" len="sm" w="sm"/>
            <a:tailEnd type="none" len="sm" w="sm"/>
          </a:ln>
        </p:spPr>
      </p:sp>
      <p:sp>
        <p:nvSpPr>
          <p:cNvPr name="AutoShape 83" id="83"/>
          <p:cNvSpPr/>
          <p:nvPr/>
        </p:nvSpPr>
        <p:spPr>
          <a:xfrm rot="5630480">
            <a:off x="8429028" y="7350255"/>
            <a:ext cx="289257" cy="0"/>
          </a:xfrm>
          <a:prstGeom prst="line">
            <a:avLst/>
          </a:prstGeom>
          <a:ln cap="rnd" w="9525">
            <a:solidFill>
              <a:srgbClr val="FFFFFF">
                <a:alpha val="29804"/>
              </a:srgbClr>
            </a:solidFill>
            <a:prstDash val="solid"/>
            <a:headEnd type="none" len="sm" w="sm"/>
            <a:tailEnd type="none" len="sm" w="sm"/>
          </a:ln>
        </p:spPr>
      </p:sp>
      <p:sp>
        <p:nvSpPr>
          <p:cNvPr name="AutoShape 84" id="84"/>
          <p:cNvSpPr/>
          <p:nvPr/>
        </p:nvSpPr>
        <p:spPr>
          <a:xfrm rot="5630480">
            <a:off x="8480613" y="7559871"/>
            <a:ext cx="289257" cy="0"/>
          </a:xfrm>
          <a:prstGeom prst="line">
            <a:avLst/>
          </a:prstGeom>
          <a:ln cap="rnd" w="9525">
            <a:solidFill>
              <a:srgbClr val="FFFFFF">
                <a:alpha val="29804"/>
              </a:srgbClr>
            </a:solidFill>
            <a:prstDash val="solid"/>
            <a:headEnd type="none" len="sm" w="sm"/>
            <a:tailEnd type="none" len="sm" w="sm"/>
          </a:ln>
        </p:spPr>
      </p:sp>
      <p:sp>
        <p:nvSpPr>
          <p:cNvPr name="AutoShape 85" id="85"/>
          <p:cNvSpPr/>
          <p:nvPr/>
        </p:nvSpPr>
        <p:spPr>
          <a:xfrm rot="5630480">
            <a:off x="8546053" y="7753570"/>
            <a:ext cx="289257" cy="0"/>
          </a:xfrm>
          <a:prstGeom prst="line">
            <a:avLst/>
          </a:prstGeom>
          <a:ln cap="rnd" w="9525">
            <a:solidFill>
              <a:srgbClr val="FFFFFF">
                <a:alpha val="29804"/>
              </a:srgbClr>
            </a:solidFill>
            <a:prstDash val="solid"/>
            <a:headEnd type="none" len="sm" w="sm"/>
            <a:tailEnd type="none" len="sm" w="sm"/>
          </a:ln>
        </p:spPr>
      </p:sp>
      <p:sp>
        <p:nvSpPr>
          <p:cNvPr name="AutoShape 86" id="86"/>
          <p:cNvSpPr/>
          <p:nvPr/>
        </p:nvSpPr>
        <p:spPr>
          <a:xfrm rot="5630480">
            <a:off x="8629078" y="7953995"/>
            <a:ext cx="289257" cy="0"/>
          </a:xfrm>
          <a:prstGeom prst="line">
            <a:avLst/>
          </a:prstGeom>
          <a:ln cap="rnd" w="9525">
            <a:solidFill>
              <a:srgbClr val="FFFFFF">
                <a:alpha val="29804"/>
              </a:srgbClr>
            </a:solidFill>
            <a:prstDash val="solid"/>
            <a:headEnd type="none" len="sm" w="sm"/>
            <a:tailEnd type="none" len="sm" w="sm"/>
          </a:ln>
        </p:spPr>
      </p:sp>
      <p:sp>
        <p:nvSpPr>
          <p:cNvPr name="AutoShape 87" id="87"/>
          <p:cNvSpPr/>
          <p:nvPr/>
        </p:nvSpPr>
        <p:spPr>
          <a:xfrm rot="5630480">
            <a:off x="8708532" y="8150847"/>
            <a:ext cx="289257" cy="0"/>
          </a:xfrm>
          <a:prstGeom prst="line">
            <a:avLst/>
          </a:prstGeom>
          <a:ln cap="rnd" w="9525">
            <a:solidFill>
              <a:srgbClr val="FFFFFF">
                <a:alpha val="29804"/>
              </a:srgbClr>
            </a:solidFill>
            <a:prstDash val="solid"/>
            <a:headEnd type="none" len="sm" w="sm"/>
            <a:tailEnd type="none" len="sm" w="sm"/>
          </a:ln>
        </p:spPr>
      </p:sp>
      <p:sp>
        <p:nvSpPr>
          <p:cNvPr name="AutoShape 88" id="88"/>
          <p:cNvSpPr/>
          <p:nvPr/>
        </p:nvSpPr>
        <p:spPr>
          <a:xfrm rot="5630480">
            <a:off x="8791557" y="8347700"/>
            <a:ext cx="289257" cy="0"/>
          </a:xfrm>
          <a:prstGeom prst="line">
            <a:avLst/>
          </a:prstGeom>
          <a:ln cap="rnd" w="9525">
            <a:solidFill>
              <a:srgbClr val="FFFFFF">
                <a:alpha val="29804"/>
              </a:srgbClr>
            </a:solidFill>
            <a:prstDash val="solid"/>
            <a:headEnd type="none" len="sm" w="sm"/>
            <a:tailEnd type="none" len="sm" w="sm"/>
          </a:ln>
        </p:spPr>
      </p:sp>
      <p:grpSp>
        <p:nvGrpSpPr>
          <p:cNvPr name="Group 89" id="89"/>
          <p:cNvGrpSpPr/>
          <p:nvPr/>
        </p:nvGrpSpPr>
        <p:grpSpPr>
          <a:xfrm rot="0">
            <a:off x="9978254" y="3041404"/>
            <a:ext cx="7547022" cy="4233534"/>
            <a:chOff x="0" y="0"/>
            <a:chExt cx="10062696" cy="5644712"/>
          </a:xfrm>
        </p:grpSpPr>
        <p:sp>
          <p:nvSpPr>
            <p:cNvPr name="Freeform 90" id="90"/>
            <p:cNvSpPr/>
            <p:nvPr/>
          </p:nvSpPr>
          <p:spPr>
            <a:xfrm flipH="false" flipV="false" rot="0">
              <a:off x="0" y="0"/>
              <a:ext cx="10062696" cy="5644712"/>
            </a:xfrm>
            <a:custGeom>
              <a:avLst/>
              <a:gdLst/>
              <a:ahLst/>
              <a:cxnLst/>
              <a:rect r="r" b="b" t="t" l="l"/>
              <a:pathLst>
                <a:path h="5644712" w="10062696">
                  <a:moveTo>
                    <a:pt x="0" y="0"/>
                  </a:moveTo>
                  <a:lnTo>
                    <a:pt x="10062696" y="0"/>
                  </a:lnTo>
                  <a:lnTo>
                    <a:pt x="10062696" y="5644712"/>
                  </a:lnTo>
                  <a:lnTo>
                    <a:pt x="0" y="5644712"/>
                  </a:lnTo>
                  <a:close/>
                </a:path>
              </a:pathLst>
            </a:custGeom>
            <a:solidFill>
              <a:srgbClr val="000000">
                <a:alpha val="0"/>
              </a:srgbClr>
            </a:solidFill>
          </p:spPr>
        </p:sp>
        <p:sp>
          <p:nvSpPr>
            <p:cNvPr name="TextBox 91" id="91"/>
            <p:cNvSpPr txBox="true"/>
            <p:nvPr/>
          </p:nvSpPr>
          <p:spPr>
            <a:xfrm>
              <a:off x="0" y="-142875"/>
              <a:ext cx="10062696" cy="5787587"/>
            </a:xfrm>
            <a:prstGeom prst="rect">
              <a:avLst/>
            </a:prstGeom>
          </p:spPr>
          <p:txBody>
            <a:bodyPr anchor="b" rtlCol="false" tIns="0" lIns="0" bIns="0" rIns="0"/>
            <a:lstStyle/>
            <a:p>
              <a:pPr algn="ctr">
                <a:lnSpc>
                  <a:spcPts val="8640"/>
                </a:lnSpc>
              </a:pPr>
              <a:r>
                <a:rPr lang="en-US" sz="7200" b="true">
                  <a:solidFill>
                    <a:srgbClr val="FFFFFF"/>
                  </a:solidFill>
                  <a:latin typeface="Calibri (MS) Bold"/>
                  <a:ea typeface="Calibri (MS) Bold"/>
                  <a:cs typeface="Calibri (MS) Bold"/>
                  <a:sym typeface="Calibri (MS) Bold"/>
                </a:rPr>
                <a:t>CONVOLUTIONAL​</a:t>
              </a:r>
            </a:p>
            <a:p>
              <a:pPr algn="ctr">
                <a:lnSpc>
                  <a:spcPts val="8640"/>
                </a:lnSpc>
              </a:pPr>
              <a:r>
                <a:rPr lang="en-US" sz="7200" b="true">
                  <a:solidFill>
                    <a:srgbClr val="FFFFFF"/>
                  </a:solidFill>
                  <a:latin typeface="Calibri (MS) Bold"/>
                  <a:ea typeface="Calibri (MS) Bold"/>
                  <a:cs typeface="Calibri (MS) Bold"/>
                  <a:sym typeface="Calibri (MS) Bold"/>
                </a:rPr>
                <a:t>NEURAL ​</a:t>
              </a:r>
            </a:p>
            <a:p>
              <a:pPr algn="ctr">
                <a:lnSpc>
                  <a:spcPts val="8640"/>
                </a:lnSpc>
              </a:pPr>
              <a:r>
                <a:rPr lang="en-US" sz="7200" b="true">
                  <a:solidFill>
                    <a:srgbClr val="FFFFFF"/>
                  </a:solidFill>
                  <a:latin typeface="Calibri (MS) Bold"/>
                  <a:ea typeface="Calibri (MS) Bold"/>
                  <a:cs typeface="Calibri (MS) Bold"/>
                  <a:sym typeface="Calibri (MS) Bold"/>
                </a:rPr>
                <a:t>NETWORKS​</a:t>
              </a:r>
            </a:p>
          </p:txBody>
        </p:sp>
      </p:gr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3764857" y="914400"/>
            <a:ext cx="13643897" cy="2260038"/>
            <a:chOff x="0" y="0"/>
            <a:chExt cx="18191863" cy="3013384"/>
          </a:xfrm>
        </p:grpSpPr>
        <p:sp>
          <p:nvSpPr>
            <p:cNvPr name="Freeform 4" id="4"/>
            <p:cNvSpPr/>
            <p:nvPr/>
          </p:nvSpPr>
          <p:spPr>
            <a:xfrm flipH="false" flipV="false" rot="0">
              <a:off x="0" y="0"/>
              <a:ext cx="18191865" cy="3013384"/>
            </a:xfrm>
            <a:custGeom>
              <a:avLst/>
              <a:gdLst/>
              <a:ahLst/>
              <a:cxnLst/>
              <a:rect r="r" b="b" t="t" l="l"/>
              <a:pathLst>
                <a:path h="3013384" w="18191865">
                  <a:moveTo>
                    <a:pt x="0" y="0"/>
                  </a:moveTo>
                  <a:lnTo>
                    <a:pt x="18191865" y="0"/>
                  </a:lnTo>
                  <a:lnTo>
                    <a:pt x="18191865" y="3013384"/>
                  </a:lnTo>
                  <a:lnTo>
                    <a:pt x="0" y="3013384"/>
                  </a:lnTo>
                  <a:close/>
                </a:path>
              </a:pathLst>
            </a:custGeom>
            <a:solidFill>
              <a:srgbClr val="000000">
                <a:alpha val="0"/>
              </a:srgbClr>
            </a:solidFill>
          </p:spPr>
        </p:sp>
        <p:sp>
          <p:nvSpPr>
            <p:cNvPr name="TextBox 5" id="5"/>
            <p:cNvSpPr txBox="true"/>
            <p:nvPr/>
          </p:nvSpPr>
          <p:spPr>
            <a:xfrm>
              <a:off x="0" y="-114300"/>
              <a:ext cx="18191863" cy="3127684"/>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Ç</a:t>
              </a:r>
              <a:r>
                <a:rPr lang="en-US" sz="5400" b="true">
                  <a:solidFill>
                    <a:srgbClr val="FFFFFF"/>
                  </a:solidFill>
                  <a:latin typeface="Calibri (MS) Bold"/>
                  <a:ea typeface="Calibri (MS) Bold"/>
                  <a:cs typeface="Calibri (MS) Bold"/>
                  <a:sym typeface="Calibri (MS) Bold"/>
                </a:rPr>
                <a:t>ok Kısa Derin Öğrenme ve Sinir Ağları</a:t>
              </a:r>
            </a:p>
          </p:txBody>
        </p:sp>
      </p:grpSp>
      <p:grpSp>
        <p:nvGrpSpPr>
          <p:cNvPr name="Group 6" id="6"/>
          <p:cNvGrpSpPr/>
          <p:nvPr/>
        </p:nvGrpSpPr>
        <p:grpSpPr>
          <a:xfrm rot="0">
            <a:off x="667312" y="2381066"/>
            <a:ext cx="16945254" cy="7465542"/>
            <a:chOff x="0" y="0"/>
            <a:chExt cx="22593672" cy="9954056"/>
          </a:xfrm>
        </p:grpSpPr>
        <p:sp>
          <p:nvSpPr>
            <p:cNvPr name="Freeform 7" id="7"/>
            <p:cNvSpPr/>
            <p:nvPr/>
          </p:nvSpPr>
          <p:spPr>
            <a:xfrm flipH="false" flipV="false" rot="0">
              <a:off x="0" y="0"/>
              <a:ext cx="22593672" cy="9954056"/>
            </a:xfrm>
            <a:custGeom>
              <a:avLst/>
              <a:gdLst/>
              <a:ahLst/>
              <a:cxnLst/>
              <a:rect r="r" b="b" t="t" l="l"/>
              <a:pathLst>
                <a:path h="9954056" w="22593672">
                  <a:moveTo>
                    <a:pt x="0" y="0"/>
                  </a:moveTo>
                  <a:lnTo>
                    <a:pt x="22593672" y="0"/>
                  </a:lnTo>
                  <a:lnTo>
                    <a:pt x="22593672" y="9954056"/>
                  </a:lnTo>
                  <a:lnTo>
                    <a:pt x="0" y="9954056"/>
                  </a:lnTo>
                  <a:close/>
                </a:path>
              </a:pathLst>
            </a:custGeom>
            <a:solidFill>
              <a:srgbClr val="000000">
                <a:alpha val="0"/>
              </a:srgbClr>
            </a:solidFill>
          </p:spPr>
        </p:sp>
        <p:sp>
          <p:nvSpPr>
            <p:cNvPr name="TextBox 8" id="8"/>
            <p:cNvSpPr txBox="true"/>
            <p:nvPr/>
          </p:nvSpPr>
          <p:spPr>
            <a:xfrm>
              <a:off x="0" y="-57150"/>
              <a:ext cx="22593672" cy="10011206"/>
            </a:xfrm>
            <a:prstGeom prst="rect">
              <a:avLst/>
            </a:prstGeom>
          </p:spPr>
          <p:txBody>
            <a:bodyPr anchor="ctr" rtlCol="false" tIns="0" lIns="0" bIns="0" rIns="0"/>
            <a:lstStyle/>
            <a:p>
              <a:pPr algn="l" marL="4080510" indent="-510064" lvl="7">
                <a:lnSpc>
                  <a:spcPts val="3240"/>
                </a:lnSpc>
                <a:buFont typeface="Arial"/>
                <a:buChar char="•"/>
              </a:pPr>
              <a:r>
                <a:rPr lang="en-US" b="true" sz="2700">
                  <a:solidFill>
                    <a:srgbClr val="FFFFFF"/>
                  </a:solidFill>
                  <a:latin typeface="Calibri (MS) Bold"/>
                  <a:ea typeface="Calibri (MS) Bold"/>
                  <a:cs typeface="Calibri (MS) Bold"/>
                  <a:sym typeface="Calibri (MS) Bold"/>
                </a:rPr>
                <a:t>Yapay Sinir Ağları</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Derin öğrenmede kullanılan sinir ağları, insan beynindeki sinir hücrelerine (nöronlara) benzer şekilde tasarlanmıştır. Bu ağlar, birçok katmandan oluşur. İlk katman, ham veriyi (örneğin bir resim) alır ve daha basit özellikleri (kenarlar, çizgiler) öğrenir. Takip eden katmanlar, bu basit özellikleri birleştirerek daha karmaşık ve soyut kavramları (nesneler, yüzler gibi) çıkarır.</a:t>
              </a:r>
            </a:p>
            <a:p>
              <a:pPr algn="l" marL="4080510" indent="-510064" lvl="7">
                <a:lnSpc>
                  <a:spcPts val="3240"/>
                </a:lnSpc>
                <a:buFont typeface="Arial"/>
                <a:buChar char="•"/>
              </a:pPr>
              <a:r>
                <a:rPr lang="en-US" b="true" sz="2700">
                  <a:solidFill>
                    <a:srgbClr val="FFFFFF"/>
                  </a:solidFill>
                  <a:latin typeface="Calibri (MS) Bold"/>
                  <a:ea typeface="Calibri (MS) Bold"/>
                  <a:cs typeface="Calibri (MS) Bold"/>
                  <a:sym typeface="Calibri (MS) Bold"/>
                </a:rPr>
                <a:t>Katmanlı İşlem</a:t>
              </a:r>
            </a:p>
            <a:p>
              <a:pPr algn="l">
                <a:lnSpc>
                  <a:spcPts val="3240"/>
                </a:lnSpc>
              </a:pPr>
              <a:r>
                <a:rPr lang="en-US" b="true" sz="2700">
                  <a:solidFill>
                    <a:srgbClr val="FFFFFF"/>
                  </a:solidFill>
                  <a:latin typeface="Calibri (MS) Bold"/>
                  <a:ea typeface="Calibri (MS) Bold"/>
                  <a:cs typeface="Calibri (MS) Bold"/>
                  <a:sym typeface="Calibri (MS) Bold"/>
                </a:rPr>
                <a:t>"Derin" kelimesi, bu ağların çok sayıda katmandan oluşmasından gelir. Her katman, veriyi işledikçe daha fazla ayrıntıyı ve karmaşıklığı öğrenir. Bu sayede, bilgisayar yalnızca yüzeysel özelliklere değil, verinin derin yapısına ulaşır.</a:t>
              </a:r>
            </a:p>
            <a:p>
              <a:pPr algn="l" marL="4080510" indent="-510064" lvl="7">
                <a:lnSpc>
                  <a:spcPts val="3240"/>
                </a:lnSpc>
                <a:buFont typeface="Arial"/>
                <a:buChar char="•"/>
              </a:pPr>
              <a:r>
                <a:rPr lang="en-US" b="true" sz="2700">
                  <a:solidFill>
                    <a:srgbClr val="FFFFFF"/>
                  </a:solidFill>
                  <a:latin typeface="Calibri (MS) Bold"/>
                  <a:ea typeface="Calibri (MS) Bold"/>
                  <a:cs typeface="Calibri (MS) Bold"/>
                  <a:sym typeface="Calibri (MS) Bold"/>
                </a:rPr>
                <a:t>Öğrenme Süreci</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Model, başlangıçta rastgele belirlenen ağırlıklarla (her bağlantının önemini gösteren değerler) başlar. Eğitim sürecinde, model büyük veri seti üzerinden geçerek tahmin yapar ve yaptığı hatalar geri bildirim yoluyla (geri yayılım algoritması) düzeltilir. Bir epoch, modelin tüm eğitim verisini bir kez baştan sona görmesi anlamına gelir; her epoch sonunda metrikler (örneğin accuracy, loss, mAP vb.) hesaplanarak modelin performansı değerlendirilir. Bu döngü tekrarlanarak model, verideki örüntüleri ve ilişkileri zamanla öğrenir.</a:t>
              </a:r>
            </a:p>
            <a:p>
              <a:pPr algn="l" marL="488632" indent="-244316" lvl="1">
                <a:lnSpc>
                  <a:spcPts val="3240"/>
                </a:lnSpc>
              </a:pPr>
            </a:p>
          </p:txBody>
        </p:sp>
      </p:grpSp>
      <p:sp>
        <p:nvSpPr>
          <p:cNvPr name="Freeform 9" id="9" descr="renklilik, grafik, ekran görüntüsü, tasarım içeren bir resim  Yapay zeka tarafından oluşturulan içerik yanlış olabilir."/>
          <p:cNvSpPr/>
          <p:nvPr/>
        </p:nvSpPr>
        <p:spPr>
          <a:xfrm flipH="false" flipV="false" rot="0">
            <a:off x="7953656" y="357071"/>
            <a:ext cx="2372567" cy="1114659"/>
          </a:xfrm>
          <a:custGeom>
            <a:avLst/>
            <a:gdLst/>
            <a:ahLst/>
            <a:cxnLst/>
            <a:rect r="r" b="b" t="t" l="l"/>
            <a:pathLst>
              <a:path h="1114659" w="2372567">
                <a:moveTo>
                  <a:pt x="0" y="0"/>
                </a:moveTo>
                <a:lnTo>
                  <a:pt x="2372567" y="0"/>
                </a:lnTo>
                <a:lnTo>
                  <a:pt x="2372567" y="1114658"/>
                </a:lnTo>
                <a:lnTo>
                  <a:pt x="0" y="1114658"/>
                </a:lnTo>
                <a:lnTo>
                  <a:pt x="0" y="0"/>
                </a:lnTo>
                <a:close/>
              </a:path>
            </a:pathLst>
          </a:custGeom>
          <a:blipFill>
            <a:blip r:embed="rId3"/>
            <a:stretch>
              <a:fillRect l="0" t="-1556" r="0" b="-1556"/>
            </a:stretch>
          </a:blipFill>
        </p:spPr>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renklilik, grafik, ekran görüntüsü, tasarım içeren bir resim  Yapay zeka tarafından oluşturulan içerik yanlış olabilir."/>
          <p:cNvSpPr/>
          <p:nvPr/>
        </p:nvSpPr>
        <p:spPr>
          <a:xfrm flipH="false" flipV="false" rot="0">
            <a:off x="1028700" y="1193392"/>
            <a:ext cx="15465011" cy="7393546"/>
          </a:xfrm>
          <a:custGeom>
            <a:avLst/>
            <a:gdLst/>
            <a:ahLst/>
            <a:cxnLst/>
            <a:rect r="r" b="b" t="t" l="l"/>
            <a:pathLst>
              <a:path h="7393546" w="15465011">
                <a:moveTo>
                  <a:pt x="0" y="0"/>
                </a:moveTo>
                <a:lnTo>
                  <a:pt x="15465011" y="0"/>
                </a:lnTo>
                <a:lnTo>
                  <a:pt x="15465011" y="7393546"/>
                </a:lnTo>
                <a:lnTo>
                  <a:pt x="0" y="7393546"/>
                </a:lnTo>
                <a:lnTo>
                  <a:pt x="0" y="0"/>
                </a:lnTo>
                <a:close/>
              </a:path>
            </a:pathLst>
          </a:custGeom>
          <a:blipFill>
            <a:blip r:embed="rId2">
              <a:alphaModFix amt="56000"/>
            </a:blip>
            <a:stretch>
              <a:fillRect l="0" t="-664" r="0" b="-664"/>
            </a:stretch>
          </a:blipFill>
        </p:spPr>
      </p:sp>
      <p:sp>
        <p:nvSpPr>
          <p:cNvPr name="TextBox 3" id="3"/>
          <p:cNvSpPr txBox="true"/>
          <p:nvPr/>
        </p:nvSpPr>
        <p:spPr>
          <a:xfrm rot="0">
            <a:off x="1777818" y="2772930"/>
            <a:ext cx="13966775" cy="5581650"/>
          </a:xfrm>
          <a:prstGeom prst="rect">
            <a:avLst/>
          </a:prstGeom>
        </p:spPr>
        <p:txBody>
          <a:bodyPr anchor="t" rtlCol="false" tIns="0" lIns="0" bIns="0" rIns="0">
            <a:spAutoFit/>
          </a:bodyPr>
          <a:lstStyle/>
          <a:p>
            <a:pPr algn="ctr">
              <a:lnSpc>
                <a:spcPts val="3959"/>
              </a:lnSpc>
            </a:pPr>
            <a:r>
              <a:rPr lang="en-US" sz="3299" b="true">
                <a:solidFill>
                  <a:srgbClr val="FFFFFF"/>
                </a:solidFill>
                <a:latin typeface="Calibri (MS) Bold"/>
                <a:ea typeface="Calibri (MS) Bold"/>
                <a:cs typeface="Calibri (MS) Bold"/>
                <a:sym typeface="Calibri (MS) Bold"/>
              </a:rPr>
              <a:t>Sınıflandırma</a:t>
            </a:r>
          </a:p>
          <a:p>
            <a:pPr algn="ctr">
              <a:lnSpc>
                <a:spcPts val="2955"/>
              </a:lnSpc>
            </a:pPr>
            <a:r>
              <a:rPr lang="en-US" sz="2463" b="true">
                <a:solidFill>
                  <a:srgbClr val="FFFFFF"/>
                </a:solidFill>
                <a:latin typeface="Calibri (MS) Bold"/>
                <a:ea typeface="Calibri (MS) Bold"/>
                <a:cs typeface="Calibri (MS) Bold"/>
                <a:sym typeface="Calibri (MS) Bold"/>
              </a:rPr>
              <a:t>Accuracy (Doğruluk): Doğru tahmin edilen örneklerin oranı.</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Precision (Kesinlik): Modelin “pozitif” dediği örneklerden kaç tanesinin gerçekten pozitif olduğu.</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Recall (Duyarlılık): Gerçek pozitif örneklerin kaç tanesinin doğru tahmin edildiği.</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F1-Score: Precision ve Recall’un harmonik ortalaması; dengesiz veri setlerinde sık kullanılır.</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ROC-AUC: Farklı eşik değerlerinde modelin ayırt etme kabiliyetini ölçer.</a:t>
            </a:r>
          </a:p>
          <a:p>
            <a:pPr algn="ctr">
              <a:lnSpc>
                <a:spcPts val="3915"/>
              </a:lnSpc>
              <a:spcBef>
                <a:spcPct val="0"/>
              </a:spcBef>
            </a:pPr>
            <a:r>
              <a:rPr lang="en-US" b="true" sz="3262">
                <a:solidFill>
                  <a:srgbClr val="FFFFFF"/>
                </a:solidFill>
                <a:latin typeface="Calibri (MS) Bold"/>
                <a:ea typeface="Calibri (MS) Bold"/>
                <a:cs typeface="Calibri (MS) Bold"/>
                <a:sym typeface="Calibri (MS) Bold"/>
              </a:rPr>
              <a:t>Nesne Tespiti (Object Detection)</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IoU (Intersection over Union): Tahmin kutusunun gerçek kutuyla ne kadar örtüştüğünü gösterir.</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mAP (mean Average Precision): Tüm sınıflar ve IoU eşikleri üzerinde ortalama alınan doğruluk ölçüsü.</a:t>
            </a:r>
          </a:p>
          <a:p>
            <a:pPr algn="ctr">
              <a:lnSpc>
                <a:spcPts val="3915"/>
              </a:lnSpc>
              <a:spcBef>
                <a:spcPct val="0"/>
              </a:spcBef>
            </a:pPr>
            <a:r>
              <a:rPr lang="en-US" b="true" sz="3262">
                <a:solidFill>
                  <a:srgbClr val="FFFFFF"/>
                </a:solidFill>
                <a:latin typeface="Calibri (MS) Bold"/>
                <a:ea typeface="Calibri (MS) Bold"/>
                <a:cs typeface="Calibri (MS) Bold"/>
                <a:sym typeface="Calibri (MS) Bold"/>
              </a:rPr>
              <a:t>Görüntü Bölütleme (Segmentation)</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IoU veya Jaccard Index: Bölütlenmiş alan ile gerçek alanın kesişim-birleşim oranı.</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Dice Coefficient (F1-Score benzeri): Segmentasyonun doğruluğunu ölçer; özellikle tıp görüntülerinde yaygın.</a:t>
            </a:r>
          </a:p>
          <a:p>
            <a:pPr algn="ctr">
              <a:lnSpc>
                <a:spcPts val="2955"/>
              </a:lnSpc>
              <a:spcBef>
                <a:spcPct val="0"/>
              </a:spcBef>
            </a:pPr>
            <a:r>
              <a:rPr lang="en-US" b="true" sz="2463">
                <a:solidFill>
                  <a:srgbClr val="FFFFFF"/>
                </a:solidFill>
                <a:latin typeface="Calibri (MS) Bold"/>
                <a:ea typeface="Calibri (MS) Bold"/>
                <a:cs typeface="Calibri (MS) Bold"/>
                <a:sym typeface="Calibri (MS) Bold"/>
              </a:rPr>
              <a:t>Pixel Accuracy: Tüm piksellerin kaçının doğru sınıflandırıldığını gösterir.</a:t>
            </a:r>
          </a:p>
          <a:p>
            <a:pPr algn="ctr">
              <a:lnSpc>
                <a:spcPts val="2475"/>
              </a:lnSpc>
              <a:spcBef>
                <a:spcPct val="0"/>
              </a:spcBef>
            </a:pPr>
          </a:p>
        </p:txBody>
      </p:sp>
      <p:sp>
        <p:nvSpPr>
          <p:cNvPr name="TextBox 4" id="4"/>
          <p:cNvSpPr txBox="true"/>
          <p:nvPr/>
        </p:nvSpPr>
        <p:spPr>
          <a:xfrm rot="0">
            <a:off x="1028700" y="620124"/>
            <a:ext cx="15465011" cy="1566544"/>
          </a:xfrm>
          <a:prstGeom prst="rect">
            <a:avLst/>
          </a:prstGeom>
        </p:spPr>
        <p:txBody>
          <a:bodyPr anchor="t" rtlCol="false" tIns="0" lIns="0" bIns="0" rIns="0">
            <a:spAutoFit/>
          </a:bodyPr>
          <a:lstStyle/>
          <a:p>
            <a:pPr algn="ctr">
              <a:lnSpc>
                <a:spcPts val="12880"/>
              </a:lnSpc>
            </a:pPr>
            <a:r>
              <a:rPr lang="en-US" sz="9200" b="true">
                <a:solidFill>
                  <a:srgbClr val="FFFFFF"/>
                </a:solidFill>
                <a:latin typeface="Canva Sans Bold"/>
                <a:ea typeface="Canva Sans Bold"/>
                <a:cs typeface="Canva Sans Bold"/>
                <a:sym typeface="Canva Sans Bold"/>
              </a:rPr>
              <a:t>Metrikler</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BF63"/>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14288" y="9525"/>
            <a:ext cx="18283238" cy="10284321"/>
          </a:xfrm>
          <a:custGeom>
            <a:avLst/>
            <a:gdLst/>
            <a:ahLst/>
            <a:cxnLst/>
            <a:rect r="r" b="b" t="t" l="l"/>
            <a:pathLst>
              <a:path h="10284321" w="18283238">
                <a:moveTo>
                  <a:pt x="0" y="0"/>
                </a:moveTo>
                <a:lnTo>
                  <a:pt x="18283237" y="0"/>
                </a:lnTo>
                <a:lnTo>
                  <a:pt x="18283237"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6667502" y="914400"/>
            <a:ext cx="9558338" cy="2270126"/>
            <a:chOff x="0" y="0"/>
            <a:chExt cx="12744450" cy="3026834"/>
          </a:xfrm>
        </p:grpSpPr>
        <p:sp>
          <p:nvSpPr>
            <p:cNvPr name="Freeform 4" id="4"/>
            <p:cNvSpPr/>
            <p:nvPr/>
          </p:nvSpPr>
          <p:spPr>
            <a:xfrm flipH="false" flipV="false" rot="0">
              <a:off x="0" y="0"/>
              <a:ext cx="12744450" cy="3026834"/>
            </a:xfrm>
            <a:custGeom>
              <a:avLst/>
              <a:gdLst/>
              <a:ahLst/>
              <a:cxnLst/>
              <a:rect r="r" b="b" t="t" l="l"/>
              <a:pathLst>
                <a:path h="3026834" w="12744450">
                  <a:moveTo>
                    <a:pt x="0" y="0"/>
                  </a:moveTo>
                  <a:lnTo>
                    <a:pt x="12744450" y="0"/>
                  </a:lnTo>
                  <a:lnTo>
                    <a:pt x="12744450" y="3026834"/>
                  </a:lnTo>
                  <a:lnTo>
                    <a:pt x="0" y="3026834"/>
                  </a:lnTo>
                  <a:close/>
                </a:path>
              </a:pathLst>
            </a:custGeom>
            <a:solidFill>
              <a:srgbClr val="000000">
                <a:alpha val="0"/>
              </a:srgbClr>
            </a:solidFill>
          </p:spPr>
        </p:sp>
        <p:sp>
          <p:nvSpPr>
            <p:cNvPr name="TextBox 5" id="5"/>
            <p:cNvSpPr txBox="true"/>
            <p:nvPr/>
          </p:nvSpPr>
          <p:spPr>
            <a:xfrm>
              <a:off x="0" y="-114300"/>
              <a:ext cx="12744450" cy="3141134"/>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ADIMLAR</a:t>
              </a:r>
            </a:p>
          </p:txBody>
        </p:sp>
      </p:grpSp>
      <p:grpSp>
        <p:nvGrpSpPr>
          <p:cNvPr name="Group 6" id="6"/>
          <p:cNvGrpSpPr/>
          <p:nvPr/>
        </p:nvGrpSpPr>
        <p:grpSpPr>
          <a:xfrm rot="0">
            <a:off x="5105402" y="2965450"/>
            <a:ext cx="11120438" cy="5721350"/>
            <a:chOff x="0" y="0"/>
            <a:chExt cx="14827250" cy="7628466"/>
          </a:xfrm>
        </p:grpSpPr>
        <p:sp>
          <p:nvSpPr>
            <p:cNvPr name="Freeform 7" id="7"/>
            <p:cNvSpPr/>
            <p:nvPr/>
          </p:nvSpPr>
          <p:spPr>
            <a:xfrm flipH="false" flipV="false" rot="0">
              <a:off x="0" y="0"/>
              <a:ext cx="14827250" cy="7628466"/>
            </a:xfrm>
            <a:custGeom>
              <a:avLst/>
              <a:gdLst/>
              <a:ahLst/>
              <a:cxnLst/>
              <a:rect r="r" b="b" t="t" l="l"/>
              <a:pathLst>
                <a:path h="7628466" w="14827250">
                  <a:moveTo>
                    <a:pt x="0" y="0"/>
                  </a:moveTo>
                  <a:lnTo>
                    <a:pt x="14827250" y="0"/>
                  </a:lnTo>
                  <a:lnTo>
                    <a:pt x="14827250" y="7628466"/>
                  </a:lnTo>
                  <a:lnTo>
                    <a:pt x="0" y="7628466"/>
                  </a:lnTo>
                  <a:close/>
                </a:path>
              </a:pathLst>
            </a:custGeom>
            <a:solidFill>
              <a:srgbClr val="000000">
                <a:alpha val="0"/>
              </a:srgbClr>
            </a:solidFill>
          </p:spPr>
        </p:sp>
        <p:sp>
          <p:nvSpPr>
            <p:cNvPr name="TextBox 8" id="8"/>
            <p:cNvSpPr txBox="true"/>
            <p:nvPr/>
          </p:nvSpPr>
          <p:spPr>
            <a:xfrm>
              <a:off x="0" y="-95250"/>
              <a:ext cx="14827250" cy="7723716"/>
            </a:xfrm>
            <a:prstGeom prst="rect">
              <a:avLst/>
            </a:prstGeom>
          </p:spPr>
          <p:txBody>
            <a:bodyPr anchor="ctr" rtlCol="false" tIns="0" lIns="0" bIns="0" rIns="0"/>
            <a:lstStyle/>
            <a:p>
              <a:pPr algn="l" marL="814388" indent="-407194" lvl="1">
                <a:lnSpc>
                  <a:spcPts val="5400"/>
                </a:lnSpc>
                <a:buFont typeface="Arial"/>
                <a:buChar char="•"/>
              </a:pPr>
              <a:r>
                <a:rPr lang="en-US" sz="4500">
                  <a:solidFill>
                    <a:srgbClr val="FFFFFF"/>
                  </a:solidFill>
                  <a:latin typeface="Calibri (MS)"/>
                  <a:ea typeface="Calibri (MS)"/>
                  <a:cs typeface="Calibri (MS)"/>
                  <a:sym typeface="Calibri (MS)"/>
                </a:rPr>
                <a:t>1 - Konvolüsyon Katmanı</a:t>
              </a:r>
            </a:p>
            <a:p>
              <a:pPr algn="l" marL="814388" indent="-407194" lvl="1">
                <a:lnSpc>
                  <a:spcPts val="5400"/>
                </a:lnSpc>
                <a:buFont typeface="Arial"/>
                <a:buChar char="•"/>
              </a:pPr>
              <a:r>
                <a:rPr lang="en-US" sz="4500">
                  <a:solidFill>
                    <a:srgbClr val="FFFFFF"/>
                  </a:solidFill>
                  <a:latin typeface="Calibri (MS)"/>
                  <a:ea typeface="Calibri (MS)"/>
                  <a:cs typeface="Calibri (MS)"/>
                  <a:sym typeface="Calibri (MS)"/>
                </a:rPr>
                <a:t>2 - Pooling Katmanı</a:t>
              </a:r>
            </a:p>
            <a:p>
              <a:pPr algn="l" marL="814388" indent="-407194" lvl="1">
                <a:lnSpc>
                  <a:spcPts val="5400"/>
                </a:lnSpc>
                <a:buFont typeface="Arial"/>
                <a:buChar char="•"/>
              </a:pPr>
              <a:r>
                <a:rPr lang="en-US" sz="4500">
                  <a:solidFill>
                    <a:srgbClr val="FFFFFF"/>
                  </a:solidFill>
                  <a:latin typeface="Calibri (MS)"/>
                  <a:ea typeface="Calibri (MS)"/>
                  <a:cs typeface="Calibri (MS)"/>
                  <a:sym typeface="Calibri (MS)"/>
                </a:rPr>
                <a:t>3 - Fully Connection Katmanı</a:t>
              </a: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FFDE59"/>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914400"/>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ctr">
                <a:lnSpc>
                  <a:spcPts val="6480"/>
                </a:lnSpc>
              </a:pPr>
              <a:r>
                <a:rPr lang="en-US" sz="5400" b="true">
                  <a:solidFill>
                    <a:srgbClr val="FFFFFF"/>
                  </a:solidFill>
                  <a:latin typeface="Calibri (MS) Bold"/>
                  <a:ea typeface="Calibri (MS) Bold"/>
                  <a:cs typeface="Calibri (MS) Bold"/>
                  <a:sym typeface="Calibri (MS) Bold"/>
                </a:rPr>
                <a:t>Görüntü işleme adımları</a:t>
              </a:r>
            </a:p>
          </p:txBody>
        </p:sp>
      </p:grpSp>
      <p:grpSp>
        <p:nvGrpSpPr>
          <p:cNvPr name="Group 6" id="6"/>
          <p:cNvGrpSpPr/>
          <p:nvPr/>
        </p:nvGrpSpPr>
        <p:grpSpPr>
          <a:xfrm rot="0">
            <a:off x="1028701" y="3137463"/>
            <a:ext cx="16096408" cy="5549337"/>
            <a:chOff x="0" y="0"/>
            <a:chExt cx="21461878" cy="7399116"/>
          </a:xfrm>
        </p:grpSpPr>
        <p:sp>
          <p:nvSpPr>
            <p:cNvPr name="Freeform 7" id="7"/>
            <p:cNvSpPr/>
            <p:nvPr/>
          </p:nvSpPr>
          <p:spPr>
            <a:xfrm flipH="false" flipV="false" rot="0">
              <a:off x="0" y="0"/>
              <a:ext cx="21461878" cy="7399116"/>
            </a:xfrm>
            <a:custGeom>
              <a:avLst/>
              <a:gdLst/>
              <a:ahLst/>
              <a:cxnLst/>
              <a:rect r="r" b="b" t="t" l="l"/>
              <a:pathLst>
                <a:path h="7399116" w="21461878">
                  <a:moveTo>
                    <a:pt x="0" y="0"/>
                  </a:moveTo>
                  <a:lnTo>
                    <a:pt x="21461878" y="0"/>
                  </a:lnTo>
                  <a:lnTo>
                    <a:pt x="21461878" y="7399116"/>
                  </a:lnTo>
                  <a:lnTo>
                    <a:pt x="0" y="7399116"/>
                  </a:lnTo>
                  <a:close/>
                </a:path>
              </a:pathLst>
            </a:custGeom>
            <a:solidFill>
              <a:srgbClr val="000000">
                <a:alpha val="0"/>
              </a:srgbClr>
            </a:solidFill>
          </p:spPr>
        </p:sp>
        <p:sp>
          <p:nvSpPr>
            <p:cNvPr name="TextBox 8" id="8"/>
            <p:cNvSpPr txBox="true"/>
            <p:nvPr/>
          </p:nvSpPr>
          <p:spPr>
            <a:xfrm>
              <a:off x="0" y="-57150"/>
              <a:ext cx="21461878" cy="7456266"/>
            </a:xfrm>
            <a:prstGeom prst="rect">
              <a:avLst/>
            </a:prstGeom>
          </p:spPr>
          <p:txBody>
            <a:bodyPr anchor="ctr" rtlCol="false" tIns="0" lIns="0" bIns="0" rIns="0"/>
            <a:lstStyle/>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İlk 2 adım olan Konvolüsyon ve Pooling Katmanı, tek boyutlu sayısal bir matris ile derin öğrenme yapabilmemiz için hazırlık adımıdır. Bu iki adım sonucunda görsel tek boyuta indirildikten sonra Fully Connected Katmanı ile derin öğrenme kullanılarak tahminleme işlemi gerçekleşir.</a:t>
              </a: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914400"/>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Veri Türü ve Yapısı</a:t>
              </a:r>
            </a:p>
          </p:txBody>
        </p:sp>
      </p:grpSp>
      <p:grpSp>
        <p:nvGrpSpPr>
          <p:cNvPr name="Group 6" id="6"/>
          <p:cNvGrpSpPr/>
          <p:nvPr/>
        </p:nvGrpSpPr>
        <p:grpSpPr>
          <a:xfrm rot="0">
            <a:off x="1028701" y="3213100"/>
            <a:ext cx="15197138" cy="5473700"/>
            <a:chOff x="0" y="0"/>
            <a:chExt cx="20262850" cy="7298266"/>
          </a:xfrm>
        </p:grpSpPr>
        <p:sp>
          <p:nvSpPr>
            <p:cNvPr name="Freeform 7" id="7"/>
            <p:cNvSpPr/>
            <p:nvPr/>
          </p:nvSpPr>
          <p:spPr>
            <a:xfrm flipH="false" flipV="false" rot="0">
              <a:off x="0" y="0"/>
              <a:ext cx="20262850" cy="7298266"/>
            </a:xfrm>
            <a:custGeom>
              <a:avLst/>
              <a:gdLst/>
              <a:ahLst/>
              <a:cxnLst/>
              <a:rect r="r" b="b" t="t" l="l"/>
              <a:pathLst>
                <a:path h="7298266" w="20262850">
                  <a:moveTo>
                    <a:pt x="0" y="0"/>
                  </a:moveTo>
                  <a:lnTo>
                    <a:pt x="20262850" y="0"/>
                  </a:lnTo>
                  <a:lnTo>
                    <a:pt x="20262850" y="7298266"/>
                  </a:lnTo>
                  <a:lnTo>
                    <a:pt x="0" y="7298266"/>
                  </a:lnTo>
                  <a:close/>
                </a:path>
              </a:pathLst>
            </a:custGeom>
            <a:solidFill>
              <a:srgbClr val="000000">
                <a:alpha val="0"/>
              </a:srgbClr>
            </a:solidFill>
          </p:spPr>
        </p:sp>
        <p:sp>
          <p:nvSpPr>
            <p:cNvPr name="TextBox 8" id="8"/>
            <p:cNvSpPr txBox="true"/>
            <p:nvPr/>
          </p:nvSpPr>
          <p:spPr>
            <a:xfrm>
              <a:off x="0" y="-57150"/>
              <a:ext cx="20262850" cy="7355416"/>
            </a:xfrm>
            <a:prstGeom prst="rect">
              <a:avLst/>
            </a:prstGeom>
          </p:spPr>
          <p:txBody>
            <a:bodyPr anchor="ctr" rtlCol="false" tIns="0" lIns="0" bIns="0" rIns="0"/>
            <a:lstStyle/>
            <a:p>
              <a:pPr algn="l">
                <a:lnSpc>
                  <a:spcPts val="3240"/>
                </a:lnSpc>
              </a:pPr>
              <a:r>
                <a:rPr lang="en-US" sz="2700" b="true">
                  <a:solidFill>
                    <a:srgbClr val="FFFFFF"/>
                  </a:solidFill>
                  <a:latin typeface="Calibri (MS) Bold"/>
                  <a:ea typeface="Calibri (MS) Bold"/>
                  <a:cs typeface="Calibri (MS) Bold"/>
                  <a:sym typeface="Calibri (MS) Bold"/>
                </a:rPr>
                <a:t>Konvolüsyon işlemi genellikle görüntü, ses veya metin gibi veriler üzerinde uygulanır. Görüntü işleme bağlamında, giriş verisi sayısal değerlerden oluşan bir matris veya tensor olarak temsil edilir.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Grayscale (Siyah-Beyaz) Görüntüler:</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Her piksel, 0 ile 255 arasında (veya 0-1 arasında normalize edilmiş) bir yoğunluk değerine sahiptir. Bu durumda, görüntü tek boyutlu bir matris şeklinde (yükseklik × genişlik) düzenlenir.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Renkli Görüntüler:</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Renkli bir görüntüde her piksel, genellikle kırmızı, yeşil ve mavi (RGB) olmak üzere üç bileşene sahiptir. Bu durumda, görüntü üç boyutlu bir tensor olarak temsil edilir; matrisin boyutları yükseklik, genişlik ve kanal sayısı (örneğin 3) şeklinde ifade edilir.</a:t>
              </a:r>
            </a:p>
          </p:txBody>
        </p:sp>
      </p:grpSp>
      <p:sp>
        <p:nvSpPr>
          <p:cNvPr name="Freeform 9" id="9" descr="renklilik, grafik, ekran görüntüsü, tasarım içeren bir resim  Yapay zeka tarafından oluşturulan içerik yanlış olabilir."/>
          <p:cNvSpPr/>
          <p:nvPr/>
        </p:nvSpPr>
        <p:spPr>
          <a:xfrm flipH="false" flipV="false" rot="0">
            <a:off x="14306550" y="8003609"/>
            <a:ext cx="3476625" cy="1662112"/>
          </a:xfrm>
          <a:custGeom>
            <a:avLst/>
            <a:gdLst/>
            <a:ahLst/>
            <a:cxnLst/>
            <a:rect r="r" b="b" t="t" l="l"/>
            <a:pathLst>
              <a:path h="1662112" w="3476625">
                <a:moveTo>
                  <a:pt x="0" y="0"/>
                </a:moveTo>
                <a:lnTo>
                  <a:pt x="3476625" y="0"/>
                </a:lnTo>
                <a:lnTo>
                  <a:pt x="3476625" y="1662112"/>
                </a:lnTo>
                <a:lnTo>
                  <a:pt x="0" y="1662112"/>
                </a:lnTo>
                <a:lnTo>
                  <a:pt x="0" y="0"/>
                </a:lnTo>
                <a:close/>
              </a:path>
            </a:pathLst>
          </a:custGeom>
          <a:blipFill>
            <a:blip r:embed="rId3"/>
            <a:stretch>
              <a:fillRect l="0" t="-664" r="0" b="-664"/>
            </a:stretch>
          </a:blipFill>
        </p:spPr>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2038350"/>
            <a:ext cx="5657848" cy="1368136"/>
            <a:chOff x="0" y="0"/>
            <a:chExt cx="7543798" cy="1824182"/>
          </a:xfrm>
        </p:grpSpPr>
        <p:sp>
          <p:nvSpPr>
            <p:cNvPr name="Freeform 4" id="4"/>
            <p:cNvSpPr/>
            <p:nvPr/>
          </p:nvSpPr>
          <p:spPr>
            <a:xfrm flipH="false" flipV="false" rot="0">
              <a:off x="0" y="0"/>
              <a:ext cx="7543798" cy="1824182"/>
            </a:xfrm>
            <a:custGeom>
              <a:avLst/>
              <a:gdLst/>
              <a:ahLst/>
              <a:cxnLst/>
              <a:rect r="r" b="b" t="t" l="l"/>
              <a:pathLst>
                <a:path h="1824182" w="7543798">
                  <a:moveTo>
                    <a:pt x="0" y="0"/>
                  </a:moveTo>
                  <a:lnTo>
                    <a:pt x="7543798" y="0"/>
                  </a:lnTo>
                  <a:lnTo>
                    <a:pt x="7543798" y="1824182"/>
                  </a:lnTo>
                  <a:lnTo>
                    <a:pt x="0" y="1824182"/>
                  </a:lnTo>
                  <a:close/>
                </a:path>
              </a:pathLst>
            </a:custGeom>
            <a:solidFill>
              <a:srgbClr val="000000">
                <a:alpha val="0"/>
              </a:srgbClr>
            </a:solidFill>
          </p:spPr>
        </p:sp>
        <p:sp>
          <p:nvSpPr>
            <p:cNvPr name="TextBox 5" id="5"/>
            <p:cNvSpPr txBox="true"/>
            <p:nvPr/>
          </p:nvSpPr>
          <p:spPr>
            <a:xfrm>
              <a:off x="0" y="-66675"/>
              <a:ext cx="7543798" cy="1890857"/>
            </a:xfrm>
            <a:prstGeom prst="rect">
              <a:avLst/>
            </a:prstGeom>
          </p:spPr>
          <p:txBody>
            <a:bodyPr anchor="b" rtlCol="false" tIns="0" lIns="0" bIns="0" rIns="0"/>
            <a:lstStyle/>
            <a:p>
              <a:pPr algn="l">
                <a:lnSpc>
                  <a:spcPts val="4320"/>
                </a:lnSpc>
              </a:pPr>
              <a:r>
                <a:rPr lang="en-US" sz="3600" b="true">
                  <a:solidFill>
                    <a:srgbClr val="FFFFFF"/>
                  </a:solidFill>
                  <a:latin typeface="Calibri (MS) Bold"/>
                  <a:ea typeface="Calibri (MS) Bold"/>
                  <a:cs typeface="Calibri (MS) Bold"/>
                  <a:sym typeface="Calibri (MS) Bold"/>
                </a:rPr>
                <a:t>Bu bağlamda numpy matrisleri</a:t>
              </a:r>
            </a:p>
          </p:txBody>
        </p:sp>
      </p:grpSp>
      <p:grpSp>
        <p:nvGrpSpPr>
          <p:cNvPr name="Group 6" id="6"/>
          <p:cNvGrpSpPr/>
          <p:nvPr/>
        </p:nvGrpSpPr>
        <p:grpSpPr>
          <a:xfrm rot="0">
            <a:off x="1028701" y="4514850"/>
            <a:ext cx="5657848" cy="4171950"/>
            <a:chOff x="0" y="0"/>
            <a:chExt cx="7543798" cy="5562600"/>
          </a:xfrm>
        </p:grpSpPr>
        <p:sp>
          <p:nvSpPr>
            <p:cNvPr name="Freeform 7" id="7"/>
            <p:cNvSpPr/>
            <p:nvPr/>
          </p:nvSpPr>
          <p:spPr>
            <a:xfrm flipH="false" flipV="false" rot="0">
              <a:off x="0" y="0"/>
              <a:ext cx="7543798" cy="5562600"/>
            </a:xfrm>
            <a:custGeom>
              <a:avLst/>
              <a:gdLst/>
              <a:ahLst/>
              <a:cxnLst/>
              <a:rect r="r" b="b" t="t" l="l"/>
              <a:pathLst>
                <a:path h="5562600" w="7543798">
                  <a:moveTo>
                    <a:pt x="0" y="0"/>
                  </a:moveTo>
                  <a:lnTo>
                    <a:pt x="7543798" y="0"/>
                  </a:lnTo>
                  <a:lnTo>
                    <a:pt x="7543798" y="5562600"/>
                  </a:lnTo>
                  <a:lnTo>
                    <a:pt x="0" y="5562600"/>
                  </a:lnTo>
                  <a:close/>
                </a:path>
              </a:pathLst>
            </a:custGeom>
            <a:solidFill>
              <a:srgbClr val="000000">
                <a:alpha val="0"/>
              </a:srgbClr>
            </a:solidFill>
          </p:spPr>
        </p:sp>
        <p:sp>
          <p:nvSpPr>
            <p:cNvPr name="TextBox 8" id="8"/>
            <p:cNvSpPr txBox="true"/>
            <p:nvPr/>
          </p:nvSpPr>
          <p:spPr>
            <a:xfrm>
              <a:off x="0" y="-38100"/>
              <a:ext cx="7543798" cy="5600700"/>
            </a:xfrm>
            <a:prstGeom prst="rect">
              <a:avLst/>
            </a:prstGeom>
          </p:spPr>
          <p:txBody>
            <a:bodyPr anchor="t" rtlCol="false" tIns="0" lIns="0" bIns="0" rIns="0"/>
            <a:lstStyle/>
            <a:p>
              <a:pPr algn="l" marL="434340" indent="-217170" lvl="1">
                <a:lnSpc>
                  <a:spcPts val="2879"/>
                </a:lnSpc>
                <a:buFont typeface="Arial"/>
                <a:buChar char="•"/>
              </a:pPr>
              <a:r>
                <a:rPr lang="en-US" b="true" sz="2400">
                  <a:solidFill>
                    <a:srgbClr val="FFFFFF"/>
                  </a:solidFill>
                  <a:latin typeface="Calibri (MS) Bold"/>
                  <a:ea typeface="Calibri (MS) Bold"/>
                  <a:cs typeface="Calibri (MS) Bold"/>
                  <a:sym typeface="Calibri (MS) Bold"/>
                </a:rPr>
                <a:t>Grayscale (Gri Tonlama) Görüntüler:</a:t>
              </a:r>
            </a:p>
            <a:p>
              <a:pPr algn="l" marL="434340" indent="-217170" lvl="1">
                <a:lnSpc>
                  <a:spcPts val="2879"/>
                </a:lnSpc>
              </a:pPr>
              <a:r>
                <a:rPr lang="en-US" b="true" sz="2400">
                  <a:solidFill>
                    <a:srgbClr val="FFFFFF"/>
                  </a:solidFill>
                  <a:latin typeface="Calibri (MS) Bold"/>
                  <a:ea typeface="Calibri (MS) Bold"/>
                  <a:cs typeface="Calibri (MS) Bold"/>
                  <a:sym typeface="Calibri (MS) Bold"/>
                </a:rPr>
                <a:t>Gri tonlamalı bir görüntü, her pikselin 0 ile 255 arasında (ya da normalize edildiğinde 0-1 aralığında) bir yoğunluk değerine sahip olduğu iki boyutlu bir matris (array) olarak temsil edilir.</a:t>
              </a:r>
            </a:p>
            <a:p>
              <a:pPr algn="l" marL="434340" indent="-217170" lvl="1">
                <a:lnSpc>
                  <a:spcPts val="2879"/>
                </a:lnSpc>
              </a:pPr>
              <a:r>
                <a:rPr lang="en-US" b="true" sz="2400">
                  <a:solidFill>
                    <a:srgbClr val="FFFFFF"/>
                  </a:solidFill>
                  <a:latin typeface="Calibri (MS) Bold"/>
                  <a:ea typeface="Calibri (MS) Bold"/>
                  <a:cs typeface="Calibri (MS) Bold"/>
                  <a:sym typeface="Calibri (MS) Bold"/>
                </a:rPr>
                <a:t>Örneğin, 5×5 boyutunda bir gri tonlama görüntüsü NumPy array'i şöyle oluşturulabilir:</a:t>
              </a:r>
            </a:p>
          </p:txBody>
        </p:sp>
      </p:grpSp>
      <p:sp>
        <p:nvSpPr>
          <p:cNvPr name="Freeform 9" id="9" descr="metin, ekran görüntüsü, yazı tipi, sayı, numara içeren bir resim  Yapay zeka tarafından oluşturulan içerik yanlış olabilir."/>
          <p:cNvSpPr/>
          <p:nvPr/>
        </p:nvSpPr>
        <p:spPr>
          <a:xfrm flipH="false" flipV="false" rot="0">
            <a:off x="7219950" y="1515160"/>
            <a:ext cx="9043991" cy="6689943"/>
          </a:xfrm>
          <a:custGeom>
            <a:avLst/>
            <a:gdLst/>
            <a:ahLst/>
            <a:cxnLst/>
            <a:rect r="r" b="b" t="t" l="l"/>
            <a:pathLst>
              <a:path h="6689943" w="9043991">
                <a:moveTo>
                  <a:pt x="0" y="0"/>
                </a:moveTo>
                <a:lnTo>
                  <a:pt x="9043991" y="0"/>
                </a:lnTo>
                <a:lnTo>
                  <a:pt x="9043991" y="6689943"/>
                </a:lnTo>
                <a:lnTo>
                  <a:pt x="0" y="6689943"/>
                </a:lnTo>
                <a:lnTo>
                  <a:pt x="0" y="0"/>
                </a:lnTo>
                <a:close/>
              </a:path>
            </a:pathLst>
          </a:custGeom>
          <a:blipFill>
            <a:blip r:embed="rId3"/>
            <a:stretch>
              <a:fillRect l="-105" t="0" r="-105" b="0"/>
            </a:stretch>
          </a:blipFill>
        </p:spPr>
      </p:sp>
      <p:sp>
        <p:nvSpPr>
          <p:cNvPr name="Freeform 10" id="10" descr="renklilik, grafik, ekran görüntüsü, tasarım içeren bir resim  Yapay zeka tarafından oluşturulan içerik yanlış olabilir."/>
          <p:cNvSpPr/>
          <p:nvPr/>
        </p:nvSpPr>
        <p:spPr>
          <a:xfrm flipH="false" flipV="false" rot="0">
            <a:off x="14525628" y="8427244"/>
            <a:ext cx="3476625" cy="1662112"/>
          </a:xfrm>
          <a:custGeom>
            <a:avLst/>
            <a:gdLst/>
            <a:ahLst/>
            <a:cxnLst/>
            <a:rect r="r" b="b" t="t" l="l"/>
            <a:pathLst>
              <a:path h="1662112" w="3476625">
                <a:moveTo>
                  <a:pt x="0" y="0"/>
                </a:moveTo>
                <a:lnTo>
                  <a:pt x="3476625" y="0"/>
                </a:lnTo>
                <a:lnTo>
                  <a:pt x="3476625" y="1662112"/>
                </a:lnTo>
                <a:lnTo>
                  <a:pt x="0" y="1662112"/>
                </a:lnTo>
                <a:lnTo>
                  <a:pt x="0" y="0"/>
                </a:lnTo>
                <a:close/>
              </a:path>
            </a:pathLst>
          </a:custGeom>
          <a:blipFill>
            <a:blip r:embed="rId4"/>
            <a:stretch>
              <a:fillRect l="0" t="-664" r="0" b="-664"/>
            </a:stretch>
          </a:blipFill>
        </p:spPr>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FF3131"/>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914400"/>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Ön İşleme</a:t>
              </a:r>
            </a:p>
          </p:txBody>
        </p:sp>
      </p:grpSp>
      <p:grpSp>
        <p:nvGrpSpPr>
          <p:cNvPr name="Group 6" id="6"/>
          <p:cNvGrpSpPr/>
          <p:nvPr/>
        </p:nvGrpSpPr>
        <p:grpSpPr>
          <a:xfrm rot="0">
            <a:off x="1028702" y="3213100"/>
            <a:ext cx="15197138" cy="5473700"/>
            <a:chOff x="0" y="0"/>
            <a:chExt cx="20262850" cy="7298266"/>
          </a:xfrm>
        </p:grpSpPr>
        <p:sp>
          <p:nvSpPr>
            <p:cNvPr name="Freeform 7" id="7"/>
            <p:cNvSpPr/>
            <p:nvPr/>
          </p:nvSpPr>
          <p:spPr>
            <a:xfrm flipH="false" flipV="false" rot="0">
              <a:off x="0" y="0"/>
              <a:ext cx="20262850" cy="7298266"/>
            </a:xfrm>
            <a:custGeom>
              <a:avLst/>
              <a:gdLst/>
              <a:ahLst/>
              <a:cxnLst/>
              <a:rect r="r" b="b" t="t" l="l"/>
              <a:pathLst>
                <a:path h="7298266" w="20262850">
                  <a:moveTo>
                    <a:pt x="0" y="0"/>
                  </a:moveTo>
                  <a:lnTo>
                    <a:pt x="20262850" y="0"/>
                  </a:lnTo>
                  <a:lnTo>
                    <a:pt x="20262850" y="7298266"/>
                  </a:lnTo>
                  <a:lnTo>
                    <a:pt x="0" y="7298266"/>
                  </a:lnTo>
                  <a:close/>
                </a:path>
              </a:pathLst>
            </a:custGeom>
            <a:solidFill>
              <a:srgbClr val="000000">
                <a:alpha val="0"/>
              </a:srgbClr>
            </a:solidFill>
          </p:spPr>
        </p:sp>
        <p:sp>
          <p:nvSpPr>
            <p:cNvPr name="TextBox 8" id="8"/>
            <p:cNvSpPr txBox="true"/>
            <p:nvPr/>
          </p:nvSpPr>
          <p:spPr>
            <a:xfrm>
              <a:off x="0" y="-57150"/>
              <a:ext cx="20262850" cy="7355416"/>
            </a:xfrm>
            <a:prstGeom prst="rect">
              <a:avLst/>
            </a:prstGeom>
          </p:spPr>
          <p:txBody>
            <a:bodyPr anchor="ctr" rtlCol="false" tIns="0" lIns="0" bIns="0" rIns="0"/>
            <a:lstStyle/>
            <a:p>
              <a:pPr algn="l">
                <a:lnSpc>
                  <a:spcPts val="3240"/>
                </a:lnSpc>
              </a:pPr>
            </a:p>
            <a:p>
              <a:pPr algn="l" marL="488632" indent="-244316" lvl="1">
                <a:lnSpc>
                  <a:spcPts val="3240"/>
                </a:lnSpc>
              </a:pPr>
              <a:r>
                <a:rPr lang="en-US" b="true" sz="2700">
                  <a:solidFill>
                    <a:srgbClr val="FFFFFF"/>
                  </a:solidFill>
                  <a:latin typeface="Calibri (MS) Bold"/>
                  <a:ea typeface="Calibri (MS) Bold"/>
                  <a:cs typeface="Calibri (MS) Bold"/>
                  <a:sym typeface="Calibri (MS) Bold"/>
                </a:rPr>
                <a:t>Giriş verisinin doğru bir şekilde tanımlanması, aynı zamanda verinin ön işleme adımlarını da kapsar. Bu adımlar, verinin konvolüsyon işlemine uygun hale getirilmesini sağlar: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Normalize Etme:</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Piksel değerlerinin belirli bir aralığa (genellikle 0-1) çekilmesi, hesaplamalarda stabilite sağlar.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Boyutlandırma:</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Görüntünün boyutları, kullanılacak konvolüsyon katmanının gereksinimlerine uygun şekilde ayarlanabilir.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Gürültü Giderme:</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Gerektiğinde, görüntüdeki istenmeyen gürültü veya sapmalar temizlenir.</a:t>
              </a:r>
            </a:p>
            <a:p>
              <a:pPr algn="l" marL="488632" indent="-244316" lvl="1">
                <a:lnSpc>
                  <a:spcPts val="3240"/>
                </a:lnSpc>
              </a:pP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FF3131"/>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0" y="2712463"/>
            <a:ext cx="7100888" cy="5559424"/>
            <a:chOff x="0" y="0"/>
            <a:chExt cx="9467850" cy="7412566"/>
          </a:xfrm>
        </p:grpSpPr>
        <p:sp>
          <p:nvSpPr>
            <p:cNvPr name="Freeform 4" id="4"/>
            <p:cNvSpPr/>
            <p:nvPr/>
          </p:nvSpPr>
          <p:spPr>
            <a:xfrm flipH="false" flipV="false" rot="0">
              <a:off x="0" y="0"/>
              <a:ext cx="9467850" cy="7412566"/>
            </a:xfrm>
            <a:custGeom>
              <a:avLst/>
              <a:gdLst/>
              <a:ahLst/>
              <a:cxnLst/>
              <a:rect r="r" b="b" t="t" l="l"/>
              <a:pathLst>
                <a:path h="7412566" w="9467850">
                  <a:moveTo>
                    <a:pt x="0" y="0"/>
                  </a:moveTo>
                  <a:lnTo>
                    <a:pt x="9467850" y="0"/>
                  </a:lnTo>
                  <a:lnTo>
                    <a:pt x="9467850" y="7412566"/>
                  </a:lnTo>
                  <a:lnTo>
                    <a:pt x="0" y="7412566"/>
                  </a:lnTo>
                  <a:close/>
                </a:path>
              </a:pathLst>
            </a:custGeom>
            <a:solidFill>
              <a:srgbClr val="000000">
                <a:alpha val="0"/>
              </a:srgbClr>
            </a:solidFill>
          </p:spPr>
        </p:sp>
        <p:sp>
          <p:nvSpPr>
            <p:cNvPr name="TextBox 5" id="5"/>
            <p:cNvSpPr txBox="true"/>
            <p:nvPr/>
          </p:nvSpPr>
          <p:spPr>
            <a:xfrm>
              <a:off x="0" y="-85725"/>
              <a:ext cx="9467850" cy="7498291"/>
            </a:xfrm>
            <a:prstGeom prst="rect">
              <a:avLst/>
            </a:prstGeom>
          </p:spPr>
          <p:txBody>
            <a:bodyPr anchor="ctr" rtlCol="false" tIns="0" lIns="0" bIns="0" rIns="0"/>
            <a:lstStyle/>
            <a:p>
              <a:pPr algn="l">
                <a:lnSpc>
                  <a:spcPts val="4319"/>
                </a:lnSpc>
              </a:pPr>
              <a:r>
                <a:rPr lang="en-US" sz="3599" b="true">
                  <a:solidFill>
                    <a:srgbClr val="FFFFFF"/>
                  </a:solidFill>
                  <a:latin typeface="Calibri (MS) Bold"/>
                  <a:ea typeface="Calibri (MS) Bold"/>
                  <a:cs typeface="Calibri (MS) Bold"/>
                  <a:sym typeface="Calibri (MS) Bold"/>
                </a:rPr>
                <a:t>Padding (Dolgu)</a:t>
              </a:r>
            </a:p>
            <a:p>
              <a:pPr algn="l" marL="651506" indent="-325753" lvl="1">
                <a:lnSpc>
                  <a:spcPts val="4319"/>
                </a:lnSpc>
                <a:buFont typeface="Arial"/>
                <a:buChar char="•"/>
              </a:pPr>
              <a:r>
                <a:rPr lang="en-US" b="true" sz="3599">
                  <a:solidFill>
                    <a:srgbClr val="FFFFFF"/>
                  </a:solidFill>
                  <a:latin typeface="Calibri (MS) Bold"/>
                  <a:ea typeface="Calibri (MS) Bold"/>
                  <a:cs typeface="Calibri (MS) Bold"/>
                  <a:sym typeface="Calibri (MS) Bold"/>
                </a:rPr>
                <a:t>Padding, konvolüsyon işlemi sırasında görüntünün kenar bölgelerinde bilgi kaybını önlemek için orijinal görüntünün etrafına ekstra piksel ekleme işlemidir. Genellikle bu eklenen pikseller sıfırlarla doldurulur (zero padding).</a:t>
              </a:r>
            </a:p>
            <a:p>
              <a:pPr algn="l" marL="488632" indent="-244316" lvl="1">
                <a:lnSpc>
                  <a:spcPts val="3240"/>
                </a:lnSpc>
              </a:pPr>
            </a:p>
          </p:txBody>
        </p:sp>
      </p:grpSp>
      <p:grpSp>
        <p:nvGrpSpPr>
          <p:cNvPr name="Group 6" id="6"/>
          <p:cNvGrpSpPr/>
          <p:nvPr/>
        </p:nvGrpSpPr>
        <p:grpSpPr>
          <a:xfrm rot="0">
            <a:off x="9864142" y="2712463"/>
            <a:ext cx="7049796" cy="5141797"/>
            <a:chOff x="0" y="0"/>
            <a:chExt cx="9399729" cy="6855729"/>
          </a:xfrm>
        </p:grpSpPr>
        <p:sp>
          <p:nvSpPr>
            <p:cNvPr name="Freeform 7" id="7"/>
            <p:cNvSpPr/>
            <p:nvPr/>
          </p:nvSpPr>
          <p:spPr>
            <a:xfrm flipH="false" flipV="false" rot="0">
              <a:off x="0" y="0"/>
              <a:ext cx="9399729" cy="6855730"/>
            </a:xfrm>
            <a:custGeom>
              <a:avLst/>
              <a:gdLst/>
              <a:ahLst/>
              <a:cxnLst/>
              <a:rect r="r" b="b" t="t" l="l"/>
              <a:pathLst>
                <a:path h="6855730" w="9399729">
                  <a:moveTo>
                    <a:pt x="0" y="0"/>
                  </a:moveTo>
                  <a:lnTo>
                    <a:pt x="9399729" y="0"/>
                  </a:lnTo>
                  <a:lnTo>
                    <a:pt x="9399729" y="6855730"/>
                  </a:lnTo>
                  <a:lnTo>
                    <a:pt x="0" y="6855730"/>
                  </a:lnTo>
                  <a:close/>
                </a:path>
              </a:pathLst>
            </a:custGeom>
            <a:solidFill>
              <a:srgbClr val="000000">
                <a:alpha val="0"/>
              </a:srgbClr>
            </a:solidFill>
          </p:spPr>
        </p:sp>
        <p:sp>
          <p:nvSpPr>
            <p:cNvPr name="TextBox 8" id="8"/>
            <p:cNvSpPr txBox="true"/>
            <p:nvPr/>
          </p:nvSpPr>
          <p:spPr>
            <a:xfrm>
              <a:off x="0" y="-76200"/>
              <a:ext cx="9399729" cy="6931929"/>
            </a:xfrm>
            <a:prstGeom prst="rect">
              <a:avLst/>
            </a:prstGeom>
          </p:spPr>
          <p:txBody>
            <a:bodyPr anchor="t" rtlCol="false" tIns="0" lIns="0" bIns="0" rIns="0"/>
            <a:lstStyle/>
            <a:p>
              <a:pPr algn="l">
                <a:lnSpc>
                  <a:spcPts val="4559"/>
                </a:lnSpc>
              </a:pPr>
              <a:r>
                <a:rPr lang="en-US" sz="3799" b="true">
                  <a:solidFill>
                    <a:srgbClr val="FFFFFF"/>
                  </a:solidFill>
                  <a:latin typeface="Calibri (MS) Bold"/>
                  <a:ea typeface="Calibri (MS) Bold"/>
                  <a:cs typeface="Calibri (MS) Bold"/>
                  <a:sym typeface="Calibri (MS) Bold"/>
                </a:rPr>
                <a:t>Stride (Adım)</a:t>
              </a:r>
            </a:p>
            <a:p>
              <a:pPr algn="l" marL="687700" indent="-343850" lvl="1">
                <a:lnSpc>
                  <a:spcPts val="4559"/>
                </a:lnSpc>
                <a:buFont typeface="Arial"/>
                <a:buChar char="•"/>
              </a:pPr>
              <a:r>
                <a:rPr lang="en-US" b="true" sz="3799">
                  <a:solidFill>
                    <a:srgbClr val="FFFFFF"/>
                  </a:solidFill>
                  <a:latin typeface="Calibri (MS) Bold"/>
                  <a:ea typeface="Calibri (MS) Bold"/>
                  <a:cs typeface="Calibri (MS) Bold"/>
                  <a:sym typeface="Calibri (MS) Bold"/>
                </a:rPr>
                <a:t>Stride, kernelin giriş görüntüsü üzerinde ne kadar adım (piksel) kaydırılarak ilerleyeceğini belirleyen parametredir. Başka bir deyişle, kernelin her hareketinde kaç piksel kaydırılacağını ifade eder.</a:t>
              </a:r>
            </a:p>
            <a:p>
              <a:pPr algn="l" marL="488632" indent="-244316" lvl="1">
                <a:lnSpc>
                  <a:spcPts val="3240"/>
                </a:lnSpc>
              </a:pP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4AAD"/>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sp>
        <p:nvSpPr>
          <p:cNvPr name="Freeform 3" id="3" descr="metin, ekran görüntüsü, yazılım, ekran, görüntüleme içeren bir resim  Yapay zeka tarafından oluşturulan içerik yanlış olabilir."/>
          <p:cNvSpPr/>
          <p:nvPr/>
        </p:nvSpPr>
        <p:spPr>
          <a:xfrm flipH="false" flipV="false" rot="0">
            <a:off x="695140" y="538597"/>
            <a:ext cx="13692305" cy="9209806"/>
          </a:xfrm>
          <a:custGeom>
            <a:avLst/>
            <a:gdLst/>
            <a:ahLst/>
            <a:cxnLst/>
            <a:rect r="r" b="b" t="t" l="l"/>
            <a:pathLst>
              <a:path h="9209806" w="13692305">
                <a:moveTo>
                  <a:pt x="0" y="0"/>
                </a:moveTo>
                <a:lnTo>
                  <a:pt x="13692306" y="0"/>
                </a:lnTo>
                <a:lnTo>
                  <a:pt x="13692306" y="9209806"/>
                </a:lnTo>
                <a:lnTo>
                  <a:pt x="0" y="9209806"/>
                </a:lnTo>
                <a:lnTo>
                  <a:pt x="0" y="0"/>
                </a:lnTo>
                <a:close/>
              </a:path>
            </a:pathLst>
          </a:custGeom>
          <a:blipFill>
            <a:blip r:embed="rId3"/>
            <a:stretch>
              <a:fillRect l="-7" t="0" r="-7" b="0"/>
            </a:stretch>
          </a:blipFill>
        </p:spPr>
      </p:sp>
      <p:sp>
        <p:nvSpPr>
          <p:cNvPr name="Freeform 4" id="4" descr="renklilik, grafik, ekran görüntüsü, tasarım içeren bir resim  Yapay zeka tarafından oluşturulan içerik yanlış olabilir."/>
          <p:cNvSpPr/>
          <p:nvPr/>
        </p:nvSpPr>
        <p:spPr>
          <a:xfrm flipH="false" flipV="false" rot="0">
            <a:off x="14521342" y="4165186"/>
            <a:ext cx="3540011" cy="1653419"/>
          </a:xfrm>
          <a:custGeom>
            <a:avLst/>
            <a:gdLst/>
            <a:ahLst/>
            <a:cxnLst/>
            <a:rect r="r" b="b" t="t" l="l"/>
            <a:pathLst>
              <a:path h="1653419" w="3540011">
                <a:moveTo>
                  <a:pt x="0" y="0"/>
                </a:moveTo>
                <a:lnTo>
                  <a:pt x="3540011" y="0"/>
                </a:lnTo>
                <a:lnTo>
                  <a:pt x="3540011" y="1653419"/>
                </a:lnTo>
                <a:lnTo>
                  <a:pt x="0" y="1653419"/>
                </a:lnTo>
                <a:lnTo>
                  <a:pt x="0" y="0"/>
                </a:lnTo>
                <a:close/>
              </a:path>
            </a:pathLst>
          </a:custGeom>
          <a:blipFill>
            <a:blip r:embed="rId4"/>
            <a:stretch>
              <a:fillRect l="0" t="-1859" r="0" b="-1859"/>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1438078" y="2844522"/>
            <a:ext cx="10217342" cy="885448"/>
          </a:xfrm>
          <a:prstGeom prst="rect">
            <a:avLst/>
          </a:prstGeom>
        </p:spPr>
        <p:txBody>
          <a:bodyPr anchor="t" rtlCol="false" tIns="0" lIns="0" bIns="0" rIns="0">
            <a:spAutoFit/>
          </a:bodyPr>
          <a:lstStyle/>
          <a:p>
            <a:pPr algn="l" marL="1036302" indent="-518151" lvl="1">
              <a:lnSpc>
                <a:spcPts val="7487"/>
              </a:lnSpc>
              <a:buFont typeface="Arial"/>
              <a:buChar char="•"/>
            </a:pPr>
            <a:r>
              <a:rPr lang="en-US" sz="4799">
                <a:solidFill>
                  <a:srgbClr val="000000"/>
                </a:solidFill>
                <a:latin typeface="DM Sans"/>
                <a:ea typeface="DM Sans"/>
                <a:cs typeface="DM Sans"/>
                <a:sym typeface="DM Sans"/>
              </a:rPr>
              <a:t>Fotoğraf Kavramı</a:t>
            </a:r>
          </a:p>
        </p:txBody>
      </p:sp>
      <p:sp>
        <p:nvSpPr>
          <p:cNvPr name="TextBox 14" id="14"/>
          <p:cNvSpPr txBox="true"/>
          <p:nvPr/>
        </p:nvSpPr>
        <p:spPr>
          <a:xfrm rot="0">
            <a:off x="3616996" y="5000625"/>
            <a:ext cx="11054009" cy="1608168"/>
          </a:xfrm>
          <a:prstGeom prst="rect">
            <a:avLst/>
          </a:prstGeom>
        </p:spPr>
        <p:txBody>
          <a:bodyPr anchor="t" rtlCol="false" tIns="0" lIns="0" bIns="0" rIns="0">
            <a:spAutoFit/>
          </a:bodyPr>
          <a:lstStyle/>
          <a:p>
            <a:pPr algn="ctr">
              <a:lnSpc>
                <a:spcPts val="6551"/>
              </a:lnSpc>
              <a:spcBef>
                <a:spcPct val="0"/>
              </a:spcBef>
            </a:pPr>
            <a:r>
              <a:rPr lang="en-US" sz="4199">
                <a:solidFill>
                  <a:srgbClr val="000000"/>
                </a:solidFill>
                <a:latin typeface="DM Sans"/>
                <a:ea typeface="DM Sans"/>
                <a:cs typeface="DM Sans"/>
                <a:sym typeface="DM Sans"/>
              </a:rPr>
              <a:t>Fotoğraf: Çeşitli araç ve malzeme kullanarak görüntüyü özel bir yüzey üzerinde sabitleme.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grpSp>
        <p:nvGrpSpPr>
          <p:cNvPr name="Group 4" id="4"/>
          <p:cNvGrpSpPr/>
          <p:nvPr/>
        </p:nvGrpSpPr>
        <p:grpSpPr>
          <a:xfrm rot="0">
            <a:off x="11498527" y="728277"/>
            <a:ext cx="5860324" cy="9312302"/>
            <a:chOff x="0" y="0"/>
            <a:chExt cx="7813766" cy="12416402"/>
          </a:xfrm>
        </p:grpSpPr>
        <p:sp>
          <p:nvSpPr>
            <p:cNvPr name="Freeform 5" id="5"/>
            <p:cNvSpPr/>
            <p:nvPr/>
          </p:nvSpPr>
          <p:spPr>
            <a:xfrm flipH="false" flipV="false" rot="0">
              <a:off x="0" y="0"/>
              <a:ext cx="7813766" cy="12416402"/>
            </a:xfrm>
            <a:custGeom>
              <a:avLst/>
              <a:gdLst/>
              <a:ahLst/>
              <a:cxnLst/>
              <a:rect r="r" b="b" t="t" l="l"/>
              <a:pathLst>
                <a:path h="12416402" w="7813766">
                  <a:moveTo>
                    <a:pt x="0" y="0"/>
                  </a:moveTo>
                  <a:lnTo>
                    <a:pt x="7813766" y="0"/>
                  </a:lnTo>
                  <a:lnTo>
                    <a:pt x="7813766" y="12416402"/>
                  </a:lnTo>
                  <a:lnTo>
                    <a:pt x="0" y="12416402"/>
                  </a:lnTo>
                  <a:close/>
                </a:path>
              </a:pathLst>
            </a:custGeom>
            <a:solidFill>
              <a:srgbClr val="000000">
                <a:alpha val="0"/>
              </a:srgbClr>
            </a:solidFill>
          </p:spPr>
        </p:sp>
        <p:sp>
          <p:nvSpPr>
            <p:cNvPr name="TextBox 6" id="6"/>
            <p:cNvSpPr txBox="true"/>
            <p:nvPr/>
          </p:nvSpPr>
          <p:spPr>
            <a:xfrm>
              <a:off x="0" y="-47625"/>
              <a:ext cx="7813766" cy="12464027"/>
            </a:xfrm>
            <a:prstGeom prst="rect">
              <a:avLst/>
            </a:prstGeom>
          </p:spPr>
          <p:txBody>
            <a:bodyPr anchor="ctr" rtlCol="false" tIns="0" lIns="0" bIns="0" rIns="0"/>
            <a:lstStyle/>
            <a:p>
              <a:pPr algn="l" marL="451985" indent="-225993" lvl="1">
                <a:lnSpc>
                  <a:spcPts val="2997"/>
                </a:lnSpc>
                <a:buFont typeface="Arial"/>
                <a:buChar char="•"/>
              </a:pPr>
              <a:r>
                <a:rPr lang="en-US" sz="2497">
                  <a:solidFill>
                    <a:srgbClr val="FFFFFF"/>
                  </a:solidFill>
                  <a:latin typeface="Calibri (MS)"/>
                  <a:ea typeface="Calibri (MS)"/>
                  <a:cs typeface="Calibri (MS)"/>
                  <a:sym typeface="Calibri (MS)"/>
                </a:rPr>
                <a:t>Kernel, konvolüsyon işleminin ikinci adımında tanımlanan ve görüntüdeki belirli özellikleri (örneğin kenarlar, köşeler veya dokular) yakalamak üzere kullanılan küçük boyutlu bir matristir. Bu filtre, giriş verisi üzerinde kayan bir pencere gibi hareket eder ve her konumda eleman bazında çarpma ve toplama işlemleri yaparak yeni bir çıktı (feature map) oluşturur.</a:t>
              </a:r>
            </a:p>
            <a:p>
              <a:pPr algn="l" marL="451985" indent="-225993" lvl="1">
                <a:lnSpc>
                  <a:spcPts val="2997"/>
                </a:lnSpc>
              </a:pPr>
            </a:p>
            <a:p>
              <a:pPr algn="l" marL="451985" indent="-225993" lvl="1">
                <a:lnSpc>
                  <a:spcPts val="2997"/>
                </a:lnSpc>
                <a:buFont typeface="Arial"/>
                <a:buChar char="•"/>
              </a:pPr>
              <a:r>
                <a:rPr lang="en-US" b="true" sz="2497">
                  <a:solidFill>
                    <a:srgbClr val="FFFFFF"/>
                  </a:solidFill>
                  <a:latin typeface="Calibri (MS) Bold"/>
                  <a:ea typeface="Calibri (MS) Bold"/>
                  <a:cs typeface="Calibri (MS) Bold"/>
                  <a:sym typeface="Calibri (MS) Bold"/>
                </a:rPr>
                <a:t> Kenarlara Odaklanmak:</a:t>
              </a:r>
              <a:r>
                <a:rPr lang="en-US" sz="2497">
                  <a:solidFill>
                    <a:srgbClr val="FFFFFF"/>
                  </a:solidFill>
                  <a:latin typeface="Calibri (MS)"/>
                  <a:ea typeface="Calibri (MS)"/>
                  <a:cs typeface="Calibri (MS)"/>
                  <a:sym typeface="Calibri (MS)"/>
                </a:rPr>
                <a:t> Yukarıdaki     Laplacian filtresi, görüntüdeki ani parlaklık değişikliklerini (kenarları) vurgular.</a:t>
              </a:r>
            </a:p>
            <a:p>
              <a:pPr algn="l" marL="451985" indent="-225993" lvl="1">
                <a:lnSpc>
                  <a:spcPts val="2997"/>
                </a:lnSpc>
                <a:buFont typeface="Arial"/>
                <a:buChar char="•"/>
              </a:pPr>
              <a:r>
                <a:rPr lang="en-US" b="true" sz="2497">
                  <a:solidFill>
                    <a:srgbClr val="FFFFFF"/>
                  </a:solidFill>
                  <a:latin typeface="Calibri (MS) Bold"/>
                  <a:ea typeface="Calibri (MS) Bold"/>
                  <a:cs typeface="Calibri (MS) Bold"/>
                  <a:sym typeface="Calibri (MS) Bold"/>
                </a:rPr>
                <a:t>Bulanıklaştırma (Blur):</a:t>
              </a:r>
              <a:r>
                <a:rPr lang="en-US" sz="2497">
                  <a:solidFill>
                    <a:srgbClr val="FFFFFF"/>
                  </a:solidFill>
                  <a:latin typeface="Calibri (MS)"/>
                  <a:ea typeface="Calibri (MS)"/>
                  <a:cs typeface="Calibri (MS)"/>
                  <a:sym typeface="Calibri (MS)"/>
                </a:rPr>
                <a:t> Ortalama veya Gaussian filtreleri, görüntüyü yumuşatarak gürültüyü azaltabilir.</a:t>
              </a:r>
            </a:p>
            <a:p>
              <a:pPr algn="l" marL="451985" indent="-225993" lvl="1">
                <a:lnSpc>
                  <a:spcPts val="2997"/>
                </a:lnSpc>
                <a:buFont typeface="Arial"/>
                <a:buChar char="•"/>
              </a:pPr>
              <a:r>
                <a:rPr lang="en-US" b="true" sz="2497">
                  <a:solidFill>
                    <a:srgbClr val="FFFFFF"/>
                  </a:solidFill>
                  <a:latin typeface="Calibri (MS) Bold"/>
                  <a:ea typeface="Calibri (MS) Bold"/>
                  <a:cs typeface="Calibri (MS) Bold"/>
                  <a:sym typeface="Calibri (MS) Bold"/>
                </a:rPr>
                <a:t>Detay Çıkarma:</a:t>
              </a:r>
              <a:r>
                <a:rPr lang="en-US" sz="2497">
                  <a:solidFill>
                    <a:srgbClr val="FFFFFF"/>
                  </a:solidFill>
                  <a:latin typeface="Calibri (MS)"/>
                  <a:ea typeface="Calibri (MS)"/>
                  <a:cs typeface="Calibri (MS)"/>
                  <a:sym typeface="Calibri (MS)"/>
                </a:rPr>
                <a:t> Belirli kernel değerleri, görüntüdeki belirgin dokuları veya desenleri ortaya çıkarabilir.</a:t>
              </a:r>
            </a:p>
            <a:p>
              <a:pPr algn="l" marL="451985" indent="-225993" lvl="1">
                <a:lnSpc>
                  <a:spcPts val="2997"/>
                </a:lnSpc>
              </a:pPr>
            </a:p>
          </p:txBody>
        </p:sp>
      </p:grpSp>
      <p:sp>
        <p:nvSpPr>
          <p:cNvPr name="Freeform 7" id="7" descr="metin, ekran görüntüsü, yazı tipi, sayı, numara içeren bir resim  Yapay zeka tarafından oluşturulan içerik yanlış olabilir."/>
          <p:cNvSpPr/>
          <p:nvPr/>
        </p:nvSpPr>
        <p:spPr>
          <a:xfrm flipH="false" flipV="false" rot="0">
            <a:off x="927096" y="1387508"/>
            <a:ext cx="10423017" cy="7525906"/>
          </a:xfrm>
          <a:custGeom>
            <a:avLst/>
            <a:gdLst/>
            <a:ahLst/>
            <a:cxnLst/>
            <a:rect r="r" b="b" t="t" l="l"/>
            <a:pathLst>
              <a:path h="7525906" w="10423017">
                <a:moveTo>
                  <a:pt x="0" y="0"/>
                </a:moveTo>
                <a:lnTo>
                  <a:pt x="10423017" y="0"/>
                </a:lnTo>
                <a:lnTo>
                  <a:pt x="10423017" y="7525906"/>
                </a:lnTo>
                <a:lnTo>
                  <a:pt x="0" y="7525906"/>
                </a:lnTo>
                <a:lnTo>
                  <a:pt x="0" y="0"/>
                </a:lnTo>
                <a:close/>
              </a:path>
            </a:pathLst>
          </a:custGeom>
          <a:blipFill>
            <a:blip r:embed="rId4"/>
            <a:stretch>
              <a:fillRect l="-95" t="0" r="-95" b="0"/>
            </a:stretch>
          </a:blipFill>
        </p:spPr>
      </p:sp>
      <p:sp>
        <p:nvSpPr>
          <p:cNvPr name="Freeform 8" id="8" descr="renklilik, grafik, ekran görüntüsü, tasarım içeren bir resim  Yapay zeka tarafından oluşturulan içerik yanlış olabilir."/>
          <p:cNvSpPr/>
          <p:nvPr/>
        </p:nvSpPr>
        <p:spPr>
          <a:xfrm flipH="false" flipV="false" rot="0">
            <a:off x="0" y="9062782"/>
            <a:ext cx="2588677" cy="1221539"/>
          </a:xfrm>
          <a:custGeom>
            <a:avLst/>
            <a:gdLst/>
            <a:ahLst/>
            <a:cxnLst/>
            <a:rect r="r" b="b" t="t" l="l"/>
            <a:pathLst>
              <a:path h="1221539" w="2588677">
                <a:moveTo>
                  <a:pt x="0" y="0"/>
                </a:moveTo>
                <a:lnTo>
                  <a:pt x="2588677" y="0"/>
                </a:lnTo>
                <a:lnTo>
                  <a:pt x="2588677" y="1221539"/>
                </a:lnTo>
                <a:lnTo>
                  <a:pt x="0" y="1221539"/>
                </a:lnTo>
                <a:lnTo>
                  <a:pt x="0" y="0"/>
                </a:lnTo>
                <a:close/>
              </a:path>
            </a:pathLst>
          </a:custGeom>
          <a:blipFill>
            <a:blip r:embed="rId5"/>
            <a:stretch>
              <a:fillRect l="0" t="-1331" r="0" b="-1331"/>
            </a:stretch>
          </a:blipFill>
        </p:spPr>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BF63"/>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2995564" y="914400"/>
            <a:ext cx="4327232" cy="2462980"/>
            <a:chOff x="0" y="0"/>
            <a:chExt cx="5769642" cy="3283974"/>
          </a:xfrm>
        </p:grpSpPr>
        <p:sp>
          <p:nvSpPr>
            <p:cNvPr name="Freeform 4" id="4"/>
            <p:cNvSpPr/>
            <p:nvPr/>
          </p:nvSpPr>
          <p:spPr>
            <a:xfrm flipH="false" flipV="false" rot="0">
              <a:off x="0" y="0"/>
              <a:ext cx="5769642" cy="3283974"/>
            </a:xfrm>
            <a:custGeom>
              <a:avLst/>
              <a:gdLst/>
              <a:ahLst/>
              <a:cxnLst/>
              <a:rect r="r" b="b" t="t" l="l"/>
              <a:pathLst>
                <a:path h="3283974" w="5769642">
                  <a:moveTo>
                    <a:pt x="0" y="0"/>
                  </a:moveTo>
                  <a:lnTo>
                    <a:pt x="5769642" y="0"/>
                  </a:lnTo>
                  <a:lnTo>
                    <a:pt x="5769642" y="3283974"/>
                  </a:lnTo>
                  <a:lnTo>
                    <a:pt x="0" y="3283974"/>
                  </a:lnTo>
                  <a:close/>
                </a:path>
              </a:pathLst>
            </a:custGeom>
            <a:solidFill>
              <a:srgbClr val="000000">
                <a:alpha val="0"/>
              </a:srgbClr>
            </a:solidFill>
          </p:spPr>
        </p:sp>
        <p:sp>
          <p:nvSpPr>
            <p:cNvPr name="TextBox 5" id="5"/>
            <p:cNvSpPr txBox="true"/>
            <p:nvPr/>
          </p:nvSpPr>
          <p:spPr>
            <a:xfrm>
              <a:off x="0" y="-114300"/>
              <a:ext cx="5769642" cy="3398274"/>
            </a:xfrm>
            <a:prstGeom prst="rect">
              <a:avLst/>
            </a:prstGeom>
          </p:spPr>
          <p:txBody>
            <a:bodyPr anchor="ctr" rtlCol="false" tIns="0" lIns="0" bIns="0" rIns="0"/>
            <a:lstStyle/>
            <a:p>
              <a:pPr algn="ctr">
                <a:lnSpc>
                  <a:spcPts val="6480"/>
                </a:lnSpc>
              </a:pPr>
              <a:r>
                <a:rPr lang="en-US" sz="5400" b="true">
                  <a:solidFill>
                    <a:srgbClr val="FFFFFF"/>
                  </a:solidFill>
                  <a:latin typeface="Calibri (MS) Bold"/>
                  <a:ea typeface="Calibri (MS) Bold"/>
                  <a:cs typeface="Calibri (MS) Bold"/>
                  <a:sym typeface="Calibri (MS) Bold"/>
                </a:rPr>
                <a:t>Kernel Uygulaması</a:t>
              </a:r>
            </a:p>
          </p:txBody>
        </p:sp>
      </p:grpSp>
      <p:grpSp>
        <p:nvGrpSpPr>
          <p:cNvPr name="Group 6" id="6"/>
          <p:cNvGrpSpPr/>
          <p:nvPr/>
        </p:nvGrpSpPr>
        <p:grpSpPr>
          <a:xfrm rot="0">
            <a:off x="12787745" y="3377380"/>
            <a:ext cx="4535050" cy="5456902"/>
            <a:chOff x="0" y="0"/>
            <a:chExt cx="6046734" cy="7275870"/>
          </a:xfrm>
        </p:grpSpPr>
        <p:sp>
          <p:nvSpPr>
            <p:cNvPr name="Freeform 7" id="7"/>
            <p:cNvSpPr/>
            <p:nvPr/>
          </p:nvSpPr>
          <p:spPr>
            <a:xfrm flipH="false" flipV="false" rot="0">
              <a:off x="0" y="0"/>
              <a:ext cx="6046734" cy="7275870"/>
            </a:xfrm>
            <a:custGeom>
              <a:avLst/>
              <a:gdLst/>
              <a:ahLst/>
              <a:cxnLst/>
              <a:rect r="r" b="b" t="t" l="l"/>
              <a:pathLst>
                <a:path h="7275870" w="6046734">
                  <a:moveTo>
                    <a:pt x="0" y="0"/>
                  </a:moveTo>
                  <a:lnTo>
                    <a:pt x="6046734" y="0"/>
                  </a:lnTo>
                  <a:lnTo>
                    <a:pt x="6046734" y="7275870"/>
                  </a:lnTo>
                  <a:lnTo>
                    <a:pt x="0" y="7275870"/>
                  </a:lnTo>
                  <a:close/>
                </a:path>
              </a:pathLst>
            </a:custGeom>
            <a:solidFill>
              <a:srgbClr val="000000">
                <a:alpha val="0"/>
              </a:srgbClr>
            </a:solidFill>
          </p:spPr>
        </p:sp>
        <p:sp>
          <p:nvSpPr>
            <p:cNvPr name="TextBox 8" id="8"/>
            <p:cNvSpPr txBox="true"/>
            <p:nvPr/>
          </p:nvSpPr>
          <p:spPr>
            <a:xfrm>
              <a:off x="0" y="-47625"/>
              <a:ext cx="6046734" cy="7323495"/>
            </a:xfrm>
            <a:prstGeom prst="rect">
              <a:avLst/>
            </a:prstGeom>
          </p:spPr>
          <p:txBody>
            <a:bodyPr anchor="ctr" rtlCol="false" tIns="0" lIns="0" bIns="0" rIns="0"/>
            <a:lstStyle/>
            <a:p>
              <a:pPr algn="l" marL="451985" indent="-225993" lvl="1">
                <a:lnSpc>
                  <a:spcPts val="2997"/>
                </a:lnSpc>
                <a:buFont typeface="Arial"/>
                <a:buChar char="•"/>
              </a:pPr>
              <a:r>
                <a:rPr lang="en-US" sz="2497">
                  <a:solidFill>
                    <a:srgbClr val="FFFFFF"/>
                  </a:solidFill>
                  <a:latin typeface="Calibri (MS)"/>
                  <a:ea typeface="Calibri (MS)"/>
                  <a:cs typeface="Calibri (MS)"/>
                  <a:sym typeface="Calibri (MS)"/>
                </a:rPr>
                <a:t>Kernel uygulaması, görüntünün belirli bir bölgesini temsil eden küçük bir matrisle (örneğin 3×3'lük bir alt matris) kernel matrisinin eleman bazında çarpılması ve ardından bu çarpım sonuçlarının toplanması işlemiyle gerçekleştirilir; elde edilen tek değer, konvolüsyon işleminin o bölge için ürettiği çıktıyı temsil eder ve feature map adı verilen yeni matrisin ilgili konumuna yerleştirilir.</a:t>
              </a:r>
            </a:p>
          </p:txBody>
        </p:sp>
      </p:grpSp>
      <p:sp>
        <p:nvSpPr>
          <p:cNvPr name="Freeform 9" id="9" descr="metin, diyagram, çizgi, plan içeren bir resim  Yapay zeka tarafından oluşturulan içerik yanlış olabilir."/>
          <p:cNvSpPr/>
          <p:nvPr/>
        </p:nvSpPr>
        <p:spPr>
          <a:xfrm flipH="false" flipV="false" rot="0">
            <a:off x="0" y="0"/>
            <a:ext cx="12213449" cy="10709470"/>
          </a:xfrm>
          <a:custGeom>
            <a:avLst/>
            <a:gdLst/>
            <a:ahLst/>
            <a:cxnLst/>
            <a:rect r="r" b="b" t="t" l="l"/>
            <a:pathLst>
              <a:path h="10709470" w="12213449">
                <a:moveTo>
                  <a:pt x="0" y="0"/>
                </a:moveTo>
                <a:lnTo>
                  <a:pt x="12213449" y="0"/>
                </a:lnTo>
                <a:lnTo>
                  <a:pt x="12213449" y="10709470"/>
                </a:lnTo>
                <a:lnTo>
                  <a:pt x="0" y="10709470"/>
                </a:lnTo>
                <a:lnTo>
                  <a:pt x="0" y="0"/>
                </a:lnTo>
                <a:close/>
              </a:path>
            </a:pathLst>
          </a:custGeom>
          <a:blipFill>
            <a:blip r:embed="rId3"/>
            <a:stretch>
              <a:fillRect l="-65" t="-140" r="0" b="-2611"/>
            </a:stretch>
          </a:blipFill>
        </p:spPr>
      </p:sp>
      <p:sp>
        <p:nvSpPr>
          <p:cNvPr name="Freeform 10" id="10" descr="renklilik, grafik, ekran görüntüsü, tasarım içeren bir resim  Yapay zeka tarafından oluşturulan içerik yanlış olabilir."/>
          <p:cNvSpPr/>
          <p:nvPr/>
        </p:nvSpPr>
        <p:spPr>
          <a:xfrm flipH="false" flipV="false" rot="0">
            <a:off x="7847280" y="8471324"/>
            <a:ext cx="2588677" cy="1221539"/>
          </a:xfrm>
          <a:custGeom>
            <a:avLst/>
            <a:gdLst/>
            <a:ahLst/>
            <a:cxnLst/>
            <a:rect r="r" b="b" t="t" l="l"/>
            <a:pathLst>
              <a:path h="1221539" w="2588677">
                <a:moveTo>
                  <a:pt x="0" y="0"/>
                </a:moveTo>
                <a:lnTo>
                  <a:pt x="2588677" y="0"/>
                </a:lnTo>
                <a:lnTo>
                  <a:pt x="2588677" y="1221539"/>
                </a:lnTo>
                <a:lnTo>
                  <a:pt x="0" y="1221539"/>
                </a:lnTo>
                <a:lnTo>
                  <a:pt x="0" y="0"/>
                </a:lnTo>
                <a:close/>
              </a:path>
            </a:pathLst>
          </a:custGeom>
          <a:blipFill>
            <a:blip r:embed="rId4"/>
            <a:stretch>
              <a:fillRect l="0" t="-1331" r="0" b="-1331"/>
            </a:stretch>
          </a:blipFill>
        </p:spPr>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FFDE59"/>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4762"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2" y="682042"/>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ctr">
                <a:lnSpc>
                  <a:spcPts val="6480"/>
                </a:lnSpc>
              </a:pPr>
              <a:r>
                <a:rPr lang="en-US" sz="5400" b="true">
                  <a:solidFill>
                    <a:srgbClr val="FFFFFF"/>
                  </a:solidFill>
                  <a:latin typeface="Calibri (MS) Bold"/>
                  <a:ea typeface="Calibri (MS) Bold"/>
                  <a:cs typeface="Calibri (MS) Bold"/>
                  <a:sym typeface="Calibri (MS) Bold"/>
                </a:rPr>
                <a:t>AKTİVASYON FONKSİYONU</a:t>
              </a:r>
            </a:p>
          </p:txBody>
        </p:sp>
      </p:grpSp>
      <p:grpSp>
        <p:nvGrpSpPr>
          <p:cNvPr name="Group 6" id="6"/>
          <p:cNvGrpSpPr/>
          <p:nvPr/>
        </p:nvGrpSpPr>
        <p:grpSpPr>
          <a:xfrm rot="0">
            <a:off x="1028702" y="2355850"/>
            <a:ext cx="15197138" cy="6330950"/>
            <a:chOff x="0" y="0"/>
            <a:chExt cx="20262850" cy="8441266"/>
          </a:xfrm>
        </p:grpSpPr>
        <p:sp>
          <p:nvSpPr>
            <p:cNvPr name="Freeform 7" id="7"/>
            <p:cNvSpPr/>
            <p:nvPr/>
          </p:nvSpPr>
          <p:spPr>
            <a:xfrm flipH="false" flipV="false" rot="0">
              <a:off x="0" y="0"/>
              <a:ext cx="20262850" cy="8441266"/>
            </a:xfrm>
            <a:custGeom>
              <a:avLst/>
              <a:gdLst/>
              <a:ahLst/>
              <a:cxnLst/>
              <a:rect r="r" b="b" t="t" l="l"/>
              <a:pathLst>
                <a:path h="8441266" w="20262850">
                  <a:moveTo>
                    <a:pt x="0" y="0"/>
                  </a:moveTo>
                  <a:lnTo>
                    <a:pt x="20262850" y="0"/>
                  </a:lnTo>
                  <a:lnTo>
                    <a:pt x="20262850" y="8441266"/>
                  </a:lnTo>
                  <a:lnTo>
                    <a:pt x="0" y="8441266"/>
                  </a:lnTo>
                  <a:close/>
                </a:path>
              </a:pathLst>
            </a:custGeom>
            <a:solidFill>
              <a:srgbClr val="000000">
                <a:alpha val="0"/>
              </a:srgbClr>
            </a:solidFill>
          </p:spPr>
        </p:sp>
        <p:sp>
          <p:nvSpPr>
            <p:cNvPr name="TextBox 8" id="8"/>
            <p:cNvSpPr txBox="true"/>
            <p:nvPr/>
          </p:nvSpPr>
          <p:spPr>
            <a:xfrm>
              <a:off x="0" y="-57150"/>
              <a:ext cx="20262850" cy="8498416"/>
            </a:xfrm>
            <a:prstGeom prst="rect">
              <a:avLst/>
            </a:prstGeom>
          </p:spPr>
          <p:txBody>
            <a:bodyPr anchor="ctr" rtlCol="false" tIns="0" lIns="0" bIns="0" rIns="0"/>
            <a:lstStyle/>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 Aktivasyon fonksiyonu, konvolüsyon katmanından elde edilen lineer çıktı (feature map) üzerinde, doğrusal olmayanlık ekleyerek modelin daha karmaşık kalıpları öğrenebilmesini sağlar. Bu adımda, her piksel veya nöron değerine element bazında uygulanır. En yaygın kullanılan aktivasyon fonksiyonlarından biri ReLU'dur (Rectified Linear Unit) ve matematiksel olarak şöyle ifade edilir:</a:t>
              </a:r>
            </a:p>
            <a:p>
              <a:pPr algn="ctr">
                <a:lnSpc>
                  <a:spcPts val="3240"/>
                </a:lnSpc>
              </a:pPr>
              <a:r>
                <a:rPr lang="en-US" sz="2700" b="true">
                  <a:solidFill>
                    <a:srgbClr val="FFFFFF"/>
                  </a:solidFill>
                  <a:latin typeface="Calibri (MS) Bold"/>
                  <a:ea typeface="Calibri (MS) Bold"/>
                  <a:cs typeface="Calibri (MS) Bold"/>
                  <a:sym typeface="Calibri (MS) Bold"/>
                </a:rPr>
                <a:t>ReLU(x)=max(0,x)</a:t>
              </a: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grpSp>
        <p:nvGrpSpPr>
          <p:cNvPr name="Group 4" id="4"/>
          <p:cNvGrpSpPr/>
          <p:nvPr/>
        </p:nvGrpSpPr>
        <p:grpSpPr>
          <a:xfrm rot="0">
            <a:off x="97055" y="901692"/>
            <a:ext cx="5619136" cy="8356608"/>
            <a:chOff x="0" y="0"/>
            <a:chExt cx="7492182" cy="11142144"/>
          </a:xfrm>
        </p:grpSpPr>
        <p:sp>
          <p:nvSpPr>
            <p:cNvPr name="Freeform 5" id="5"/>
            <p:cNvSpPr/>
            <p:nvPr/>
          </p:nvSpPr>
          <p:spPr>
            <a:xfrm flipH="false" flipV="false" rot="0">
              <a:off x="0" y="0"/>
              <a:ext cx="7492182" cy="11142144"/>
            </a:xfrm>
            <a:custGeom>
              <a:avLst/>
              <a:gdLst/>
              <a:ahLst/>
              <a:cxnLst/>
              <a:rect r="r" b="b" t="t" l="l"/>
              <a:pathLst>
                <a:path h="11142144" w="7492182">
                  <a:moveTo>
                    <a:pt x="0" y="0"/>
                  </a:moveTo>
                  <a:lnTo>
                    <a:pt x="7492182" y="0"/>
                  </a:lnTo>
                  <a:lnTo>
                    <a:pt x="7492182" y="11142144"/>
                  </a:lnTo>
                  <a:lnTo>
                    <a:pt x="0" y="11142144"/>
                  </a:lnTo>
                  <a:close/>
                </a:path>
              </a:pathLst>
            </a:custGeom>
            <a:solidFill>
              <a:srgbClr val="000000">
                <a:alpha val="0"/>
              </a:srgbClr>
            </a:solidFill>
          </p:spPr>
        </p:sp>
        <p:sp>
          <p:nvSpPr>
            <p:cNvPr name="TextBox 6" id="6"/>
            <p:cNvSpPr txBox="true"/>
            <p:nvPr/>
          </p:nvSpPr>
          <p:spPr>
            <a:xfrm>
              <a:off x="0" y="-114300"/>
              <a:ext cx="7492182" cy="11256444"/>
            </a:xfrm>
            <a:prstGeom prst="rect">
              <a:avLst/>
            </a:prstGeom>
          </p:spPr>
          <p:txBody>
            <a:bodyPr anchor="ctr" rtlCol="false" tIns="0" lIns="0" bIns="0" rIns="0"/>
            <a:lstStyle/>
            <a:p>
              <a:pPr algn="ctr">
                <a:lnSpc>
                  <a:spcPts val="6480"/>
                </a:lnSpc>
              </a:pPr>
              <a:r>
                <a:rPr lang="en-US" b="true" sz="5400" spc="-523">
                  <a:solidFill>
                    <a:srgbClr val="FFFFFF"/>
                  </a:solidFill>
                  <a:latin typeface="Calibri (MS) Bold"/>
                  <a:ea typeface="Calibri (MS) Bold"/>
                  <a:cs typeface="Calibri (MS) Bold"/>
                  <a:sym typeface="Calibri (MS) Bold"/>
                </a:rPr>
                <a:t>Neden bu adım önemlidir?</a:t>
              </a:r>
            </a:p>
          </p:txBody>
        </p:sp>
      </p:grpSp>
      <p:grpSp>
        <p:nvGrpSpPr>
          <p:cNvPr name="Group 7" id="7"/>
          <p:cNvGrpSpPr/>
          <p:nvPr/>
        </p:nvGrpSpPr>
        <p:grpSpPr>
          <a:xfrm rot="0">
            <a:off x="5716191" y="0"/>
            <a:ext cx="12142836" cy="7454585"/>
            <a:chOff x="0" y="0"/>
            <a:chExt cx="13677766" cy="8396891"/>
          </a:xfrm>
        </p:grpSpPr>
        <p:sp>
          <p:nvSpPr>
            <p:cNvPr name="Freeform 8" id="8"/>
            <p:cNvSpPr/>
            <p:nvPr/>
          </p:nvSpPr>
          <p:spPr>
            <a:xfrm flipH="false" flipV="false" rot="0">
              <a:off x="0" y="0"/>
              <a:ext cx="13677767" cy="8396891"/>
            </a:xfrm>
            <a:custGeom>
              <a:avLst/>
              <a:gdLst/>
              <a:ahLst/>
              <a:cxnLst/>
              <a:rect r="r" b="b" t="t" l="l"/>
              <a:pathLst>
                <a:path h="8396891" w="13677767">
                  <a:moveTo>
                    <a:pt x="0" y="0"/>
                  </a:moveTo>
                  <a:lnTo>
                    <a:pt x="13677767" y="0"/>
                  </a:lnTo>
                  <a:lnTo>
                    <a:pt x="13677767" y="8396891"/>
                  </a:lnTo>
                  <a:lnTo>
                    <a:pt x="0" y="8396891"/>
                  </a:lnTo>
                  <a:close/>
                </a:path>
              </a:pathLst>
            </a:custGeom>
            <a:solidFill>
              <a:srgbClr val="000000">
                <a:alpha val="0"/>
              </a:srgbClr>
            </a:solidFill>
          </p:spPr>
        </p:sp>
        <p:sp>
          <p:nvSpPr>
            <p:cNvPr name="TextBox 9" id="9"/>
            <p:cNvSpPr txBox="true"/>
            <p:nvPr/>
          </p:nvSpPr>
          <p:spPr>
            <a:xfrm>
              <a:off x="0" y="-19050"/>
              <a:ext cx="13677766" cy="8415941"/>
            </a:xfrm>
            <a:prstGeom prst="rect">
              <a:avLst/>
            </a:prstGeom>
          </p:spPr>
          <p:txBody>
            <a:bodyPr anchor="ctr" rtlCol="false" tIns="0" lIns="0" bIns="0" rIns="0"/>
            <a:lstStyle/>
            <a:p>
              <a:pPr algn="l">
                <a:lnSpc>
                  <a:spcPts val="2268"/>
                </a:lnSpc>
              </a:pPr>
            </a:p>
            <a:p>
              <a:pPr algn="l" marL="434339" indent="-217169" lvl="1">
                <a:lnSpc>
                  <a:spcPts val="2591"/>
                </a:lnSpc>
                <a:buFont typeface="Arial"/>
                <a:buChar char="•"/>
              </a:pPr>
              <a:r>
                <a:rPr lang="en-US" b="true" sz="2399">
                  <a:solidFill>
                    <a:srgbClr val="FFFFFF"/>
                  </a:solidFill>
                  <a:latin typeface="Calibri (MS) Bold"/>
                  <a:ea typeface="Calibri (MS) Bold"/>
                  <a:cs typeface="Calibri (MS) Bold"/>
                  <a:sym typeface="Calibri (MS) Bold"/>
                </a:rPr>
                <a:t>Doğrusal Olmayanlık Ekler:</a:t>
              </a:r>
            </a:p>
            <a:p>
              <a:pPr algn="l" marL="434339" indent="-217169" lvl="1">
                <a:lnSpc>
                  <a:spcPts val="2591"/>
                </a:lnSpc>
              </a:pPr>
              <a:r>
                <a:rPr lang="en-US" b="true" sz="2399">
                  <a:solidFill>
                    <a:srgbClr val="FFFFFF"/>
                  </a:solidFill>
                  <a:latin typeface="Calibri (MS) Bold"/>
                  <a:ea typeface="Calibri (MS) Bold"/>
                  <a:cs typeface="Calibri (MS) Bold"/>
                  <a:sym typeface="Calibri (MS) Bold"/>
                </a:rPr>
                <a:t>Konvolüsyon işlemi temelde lineer bir kombinasyon hesaplamasıdır. Eğer aktivasyon eklenmezse, katmanlar arası dönüşüm de lineer olur ve derin ağların öğrenme kapasitesi ciddi şekilde sınırlanır. Aktivasyon fonksiyonu, modelin doğrusal olmayan ilişkileri de öğrenebilmesini sağlar.</a:t>
              </a:r>
            </a:p>
            <a:p>
              <a:pPr algn="l" marL="434339" indent="-217169" lvl="1">
                <a:lnSpc>
                  <a:spcPts val="2591"/>
                </a:lnSpc>
                <a:buFont typeface="Arial"/>
                <a:buChar char="•"/>
              </a:pPr>
              <a:r>
                <a:rPr lang="en-US" b="true" sz="2399">
                  <a:solidFill>
                    <a:srgbClr val="FFFFFF"/>
                  </a:solidFill>
                  <a:latin typeface="Calibri (MS) Bold"/>
                  <a:ea typeface="Calibri (MS) Bold"/>
                  <a:cs typeface="Calibri (MS) Bold"/>
                  <a:sym typeface="Calibri (MS) Bold"/>
                </a:rPr>
                <a:t>Negatif Değerleri Ele Alır:</a:t>
              </a:r>
            </a:p>
            <a:p>
              <a:pPr algn="l" marL="434339" indent="-217169" lvl="1">
                <a:lnSpc>
                  <a:spcPts val="2591"/>
                </a:lnSpc>
              </a:pPr>
              <a:r>
                <a:rPr lang="en-US" b="true" sz="2399">
                  <a:solidFill>
                    <a:srgbClr val="FFFFFF"/>
                  </a:solidFill>
                  <a:latin typeface="Calibri (MS) Bold"/>
                  <a:ea typeface="Calibri (MS) Bold"/>
                  <a:cs typeface="Calibri (MS) Bold"/>
                  <a:sym typeface="Calibri (MS) Bold"/>
                </a:rPr>
                <a:t>Konvolüsyon işlemi sırasında bazı özniteliklerin negatif çıkması modelin yanıtında olumsuz etkilere yol açabilir. ReLU, bu negatif değerleri sıfırlayarak hesaplamanın stabil kalmasına katkıda bulunur.</a:t>
              </a:r>
            </a:p>
            <a:p>
              <a:pPr algn="l" marL="434339" indent="-217169" lvl="1">
                <a:lnSpc>
                  <a:spcPts val="2591"/>
                </a:lnSpc>
                <a:buFont typeface="Arial"/>
                <a:buChar char="•"/>
              </a:pPr>
              <a:r>
                <a:rPr lang="en-US" b="true" sz="2399">
                  <a:solidFill>
                    <a:srgbClr val="FFFFFF"/>
                  </a:solidFill>
                  <a:latin typeface="Calibri (MS) Bold"/>
                  <a:ea typeface="Calibri (MS) Bold"/>
                  <a:cs typeface="Calibri (MS) Bold"/>
                  <a:sym typeface="Calibri (MS) Bold"/>
                </a:rPr>
                <a:t>Hesaplama Verimliliği:</a:t>
              </a:r>
            </a:p>
            <a:p>
              <a:pPr algn="l" marL="434339" indent="-217169" lvl="1">
                <a:lnSpc>
                  <a:spcPts val="2591"/>
                </a:lnSpc>
              </a:pPr>
              <a:r>
                <a:rPr lang="en-US" b="true" sz="2399">
                  <a:solidFill>
                    <a:srgbClr val="FFFFFF"/>
                  </a:solidFill>
                  <a:latin typeface="Calibri (MS) Bold"/>
                  <a:ea typeface="Calibri (MS) Bold"/>
                  <a:cs typeface="Calibri (MS) Bold"/>
                  <a:sym typeface="Calibri (MS) Bold"/>
                </a:rPr>
                <a:t>ReLU, diğer aktivasyon fonksiyonlarına göre daha basit ve hızlı hesaplanır. Bu, derin öğrenme modellerinde büyük veri setleriyle çalışırken önemli bir avantajdır.</a:t>
              </a:r>
            </a:p>
            <a:p>
              <a:pPr algn="l" marL="434339" indent="-217169" lvl="1">
                <a:lnSpc>
                  <a:spcPts val="2591"/>
                </a:lnSpc>
                <a:buFont typeface="Arial"/>
                <a:buChar char="•"/>
              </a:pPr>
              <a:r>
                <a:rPr lang="en-US" sz="2399">
                  <a:solidFill>
                    <a:srgbClr val="FFFFFF"/>
                  </a:solidFill>
                  <a:latin typeface="Calibri (MS)"/>
                  <a:ea typeface="Calibri (MS)"/>
                  <a:cs typeface="Calibri (MS)"/>
                  <a:sym typeface="Calibri (MS)"/>
                </a:rPr>
                <a:t>Örneğin, konvolüsyon sonucu aşağıdaki gibi bir feature map elde ettiğimizi varsayalım.</a:t>
              </a:r>
            </a:p>
            <a:p>
              <a:pPr algn="l" marL="434339" indent="-217169" lvl="1">
                <a:lnSpc>
                  <a:spcPts val="2591"/>
                </a:lnSpc>
              </a:pPr>
              <a:r>
                <a:rPr lang="en-US" sz="2399">
                  <a:solidFill>
                    <a:srgbClr val="FFFFFF"/>
                  </a:solidFill>
                  <a:latin typeface="Calibri (MS)"/>
                  <a:ea typeface="Calibri (MS)"/>
                  <a:cs typeface="Calibri (MS)"/>
                  <a:sym typeface="Calibri (MS)"/>
                </a:rPr>
                <a:t>                 </a:t>
              </a:r>
            </a:p>
          </p:txBody>
        </p:sp>
      </p:grpSp>
      <p:sp>
        <p:nvSpPr>
          <p:cNvPr name="Freeform 10" id="10" descr="metin, ekran görüntüsü, yazı tipi, diyagram içeren bir resim  Yapay zeka tarafından oluşturulan içerik yanlış olabilir."/>
          <p:cNvSpPr/>
          <p:nvPr/>
        </p:nvSpPr>
        <p:spPr>
          <a:xfrm flipH="false" flipV="false" rot="0">
            <a:off x="8412183" y="6775654"/>
            <a:ext cx="7562913" cy="2584250"/>
          </a:xfrm>
          <a:custGeom>
            <a:avLst/>
            <a:gdLst/>
            <a:ahLst/>
            <a:cxnLst/>
            <a:rect r="r" b="b" t="t" l="l"/>
            <a:pathLst>
              <a:path h="2584250" w="7562913">
                <a:moveTo>
                  <a:pt x="0" y="0"/>
                </a:moveTo>
                <a:lnTo>
                  <a:pt x="7562913" y="0"/>
                </a:lnTo>
                <a:lnTo>
                  <a:pt x="7562913" y="2584250"/>
                </a:lnTo>
                <a:lnTo>
                  <a:pt x="0" y="2584250"/>
                </a:lnTo>
                <a:lnTo>
                  <a:pt x="0" y="0"/>
                </a:lnTo>
                <a:close/>
              </a:path>
            </a:pathLst>
          </a:custGeom>
          <a:blipFill>
            <a:blip r:embed="rId4"/>
            <a:stretch>
              <a:fillRect l="-963" t="0" r="-963" b="0"/>
            </a:stretch>
          </a:blipFill>
        </p:spPr>
      </p:sp>
      <p:sp>
        <p:nvSpPr>
          <p:cNvPr name="Freeform 11" id="11" descr="renklilik, grafik, ekran görüntüsü, tasarım içeren bir resim  Yapay zeka tarafından oluşturulan içerik yanlış olabilir."/>
          <p:cNvSpPr/>
          <p:nvPr/>
        </p:nvSpPr>
        <p:spPr>
          <a:xfrm flipH="false" flipV="false" rot="0">
            <a:off x="452004" y="8063562"/>
            <a:ext cx="3476625" cy="1662112"/>
          </a:xfrm>
          <a:custGeom>
            <a:avLst/>
            <a:gdLst/>
            <a:ahLst/>
            <a:cxnLst/>
            <a:rect r="r" b="b" t="t" l="l"/>
            <a:pathLst>
              <a:path h="1662112" w="3476625">
                <a:moveTo>
                  <a:pt x="0" y="0"/>
                </a:moveTo>
                <a:lnTo>
                  <a:pt x="3476625" y="0"/>
                </a:lnTo>
                <a:lnTo>
                  <a:pt x="3476625" y="1662112"/>
                </a:lnTo>
                <a:lnTo>
                  <a:pt x="0" y="1662112"/>
                </a:lnTo>
                <a:lnTo>
                  <a:pt x="0" y="0"/>
                </a:lnTo>
                <a:close/>
              </a:path>
            </a:pathLst>
          </a:custGeom>
          <a:blipFill>
            <a:blip r:embed="rId5"/>
            <a:stretch>
              <a:fillRect l="0" t="-664" r="0" b="-664"/>
            </a:stretch>
          </a:blipFill>
        </p:spPr>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grpSp>
        <p:nvGrpSpPr>
          <p:cNvPr name="Group 4" id="4"/>
          <p:cNvGrpSpPr/>
          <p:nvPr/>
        </p:nvGrpSpPr>
        <p:grpSpPr>
          <a:xfrm rot="0">
            <a:off x="11798709" y="965195"/>
            <a:ext cx="5560143" cy="2412186"/>
            <a:chOff x="0" y="0"/>
            <a:chExt cx="7413524" cy="3216248"/>
          </a:xfrm>
        </p:grpSpPr>
        <p:sp>
          <p:nvSpPr>
            <p:cNvPr name="Freeform 5" id="5"/>
            <p:cNvSpPr/>
            <p:nvPr/>
          </p:nvSpPr>
          <p:spPr>
            <a:xfrm flipH="false" flipV="false" rot="0">
              <a:off x="0" y="0"/>
              <a:ext cx="7413524" cy="3216248"/>
            </a:xfrm>
            <a:custGeom>
              <a:avLst/>
              <a:gdLst/>
              <a:ahLst/>
              <a:cxnLst/>
              <a:rect r="r" b="b" t="t" l="l"/>
              <a:pathLst>
                <a:path h="3216248" w="7413524">
                  <a:moveTo>
                    <a:pt x="0" y="0"/>
                  </a:moveTo>
                  <a:lnTo>
                    <a:pt x="7413524" y="0"/>
                  </a:lnTo>
                  <a:lnTo>
                    <a:pt x="7413524" y="3216248"/>
                  </a:lnTo>
                  <a:lnTo>
                    <a:pt x="0" y="3216248"/>
                  </a:lnTo>
                  <a:close/>
                </a:path>
              </a:pathLst>
            </a:custGeom>
            <a:solidFill>
              <a:srgbClr val="000000">
                <a:alpha val="0"/>
              </a:srgbClr>
            </a:solidFill>
          </p:spPr>
        </p:sp>
        <p:sp>
          <p:nvSpPr>
            <p:cNvPr name="TextBox 6" id="6"/>
            <p:cNvSpPr txBox="true"/>
            <p:nvPr/>
          </p:nvSpPr>
          <p:spPr>
            <a:xfrm>
              <a:off x="0" y="-114300"/>
              <a:ext cx="7413524" cy="3330548"/>
            </a:xfrm>
            <a:prstGeom prst="rect">
              <a:avLst/>
            </a:prstGeom>
          </p:spPr>
          <p:txBody>
            <a:bodyPr anchor="ctr" rtlCol="false" tIns="0" lIns="0" bIns="0" rIns="0"/>
            <a:lstStyle/>
            <a:p>
              <a:pPr algn="l">
                <a:lnSpc>
                  <a:spcPts val="6480"/>
                </a:lnSpc>
              </a:pPr>
              <a:r>
                <a:rPr lang="en-US" sz="5400" b="true">
                  <a:solidFill>
                    <a:srgbClr val="FFFFFF"/>
                  </a:solidFill>
                  <a:latin typeface="Calibri (MS) Bold"/>
                  <a:ea typeface="Calibri (MS) Bold"/>
                  <a:cs typeface="Calibri (MS) Bold"/>
                  <a:sym typeface="Calibri (MS) Bold"/>
                </a:rPr>
                <a:t>POOLİNG İŞLEMİ</a:t>
              </a:r>
            </a:p>
          </p:txBody>
        </p:sp>
      </p:grpSp>
      <p:grpSp>
        <p:nvGrpSpPr>
          <p:cNvPr name="Group 7" id="7"/>
          <p:cNvGrpSpPr/>
          <p:nvPr/>
        </p:nvGrpSpPr>
        <p:grpSpPr>
          <a:xfrm rot="0">
            <a:off x="11341509" y="1491431"/>
            <a:ext cx="6665043" cy="7882398"/>
            <a:chOff x="0" y="0"/>
            <a:chExt cx="8886724" cy="10509864"/>
          </a:xfrm>
        </p:grpSpPr>
        <p:sp>
          <p:nvSpPr>
            <p:cNvPr name="Freeform 8" id="8"/>
            <p:cNvSpPr/>
            <p:nvPr/>
          </p:nvSpPr>
          <p:spPr>
            <a:xfrm flipH="false" flipV="false" rot="0">
              <a:off x="0" y="0"/>
              <a:ext cx="8886724" cy="10509864"/>
            </a:xfrm>
            <a:custGeom>
              <a:avLst/>
              <a:gdLst/>
              <a:ahLst/>
              <a:cxnLst/>
              <a:rect r="r" b="b" t="t" l="l"/>
              <a:pathLst>
                <a:path h="10509864" w="8886724">
                  <a:moveTo>
                    <a:pt x="0" y="0"/>
                  </a:moveTo>
                  <a:lnTo>
                    <a:pt x="8886724" y="0"/>
                  </a:lnTo>
                  <a:lnTo>
                    <a:pt x="8886724" y="10509864"/>
                  </a:lnTo>
                  <a:lnTo>
                    <a:pt x="0" y="10509864"/>
                  </a:lnTo>
                  <a:close/>
                </a:path>
              </a:pathLst>
            </a:custGeom>
            <a:solidFill>
              <a:srgbClr val="000000">
                <a:alpha val="0"/>
              </a:srgbClr>
            </a:solidFill>
          </p:spPr>
        </p:sp>
        <p:sp>
          <p:nvSpPr>
            <p:cNvPr name="TextBox 9" id="9"/>
            <p:cNvSpPr txBox="true"/>
            <p:nvPr/>
          </p:nvSpPr>
          <p:spPr>
            <a:xfrm>
              <a:off x="0" y="-57150"/>
              <a:ext cx="8886724" cy="10567014"/>
            </a:xfrm>
            <a:prstGeom prst="rect">
              <a:avLst/>
            </a:prstGeom>
          </p:spPr>
          <p:txBody>
            <a:bodyPr anchor="ctr" rtlCol="false" tIns="0" lIns="0" bIns="0" rIns="0"/>
            <a:lstStyle/>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Activated feature map üzerindeki uzamsal boyutları küçültmek, önemli öznitelikleri korurken gereksiz bilgileri azaltmak ve hesaplama maliyetini düşürmek amacıyla, genellikle max pooling ya da average pooling gibi bir pooling işlemi uygulanır. Bu adım, aynı zamanda modelin konum değişimlerine karşı daha dayanıklı hale gelmesini sağlar.</a:t>
              </a:r>
            </a:p>
          </p:txBody>
        </p:sp>
      </p:grpSp>
      <p:sp>
        <p:nvSpPr>
          <p:cNvPr name="Freeform 10" id="10" descr="metin, ekran görüntüsü, diyagram içeren bir resim  Yapay zeka tarafından oluşturulan içerik yanlış olabilir."/>
          <p:cNvSpPr/>
          <p:nvPr/>
        </p:nvSpPr>
        <p:spPr>
          <a:xfrm flipH="false" flipV="false" rot="0">
            <a:off x="927096" y="2486858"/>
            <a:ext cx="10423017" cy="5327206"/>
          </a:xfrm>
          <a:custGeom>
            <a:avLst/>
            <a:gdLst/>
            <a:ahLst/>
            <a:cxnLst/>
            <a:rect r="r" b="b" t="t" l="l"/>
            <a:pathLst>
              <a:path h="5327206" w="10423017">
                <a:moveTo>
                  <a:pt x="0" y="0"/>
                </a:moveTo>
                <a:lnTo>
                  <a:pt x="10423017" y="0"/>
                </a:lnTo>
                <a:lnTo>
                  <a:pt x="10423017" y="5327206"/>
                </a:lnTo>
                <a:lnTo>
                  <a:pt x="0" y="5327206"/>
                </a:lnTo>
                <a:lnTo>
                  <a:pt x="0" y="0"/>
                </a:lnTo>
                <a:close/>
              </a:path>
            </a:pathLst>
          </a:custGeom>
          <a:blipFill>
            <a:blip r:embed="rId4"/>
            <a:stretch>
              <a:fillRect l="-411" t="0" r="-411" b="0"/>
            </a:stretch>
          </a:blipFill>
        </p:spPr>
      </p:sp>
      <p:sp>
        <p:nvSpPr>
          <p:cNvPr name="Freeform 11" id="11" descr="renklilik, grafik, ekran görüntüsü, tasarım içeren bir resim  Yapay zeka tarafından oluşturulan içerik yanlış olabilir."/>
          <p:cNvSpPr/>
          <p:nvPr/>
        </p:nvSpPr>
        <p:spPr>
          <a:xfrm flipH="false" flipV="false" rot="0">
            <a:off x="8185256" y="8647531"/>
            <a:ext cx="2588677" cy="1221539"/>
          </a:xfrm>
          <a:custGeom>
            <a:avLst/>
            <a:gdLst/>
            <a:ahLst/>
            <a:cxnLst/>
            <a:rect r="r" b="b" t="t" l="l"/>
            <a:pathLst>
              <a:path h="1221539" w="2588677">
                <a:moveTo>
                  <a:pt x="0" y="0"/>
                </a:moveTo>
                <a:lnTo>
                  <a:pt x="2588677" y="0"/>
                </a:lnTo>
                <a:lnTo>
                  <a:pt x="2588677" y="1221538"/>
                </a:lnTo>
                <a:lnTo>
                  <a:pt x="0" y="1221538"/>
                </a:lnTo>
                <a:lnTo>
                  <a:pt x="0" y="0"/>
                </a:lnTo>
                <a:close/>
              </a:path>
            </a:pathLst>
          </a:custGeom>
          <a:blipFill>
            <a:blip r:embed="rId5"/>
            <a:stretch>
              <a:fillRect l="0" t="-1331" r="0" b="-1331"/>
            </a:stretch>
          </a:blipFill>
        </p:spPr>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1028701" y="914400"/>
            <a:ext cx="15197138" cy="2184400"/>
            <a:chOff x="0" y="0"/>
            <a:chExt cx="20262850" cy="2912534"/>
          </a:xfrm>
        </p:grpSpPr>
        <p:sp>
          <p:nvSpPr>
            <p:cNvPr name="Freeform 4" id="4"/>
            <p:cNvSpPr/>
            <p:nvPr/>
          </p:nvSpPr>
          <p:spPr>
            <a:xfrm flipH="false" flipV="false" rot="0">
              <a:off x="0" y="0"/>
              <a:ext cx="20262850" cy="2912534"/>
            </a:xfrm>
            <a:custGeom>
              <a:avLst/>
              <a:gdLst/>
              <a:ahLst/>
              <a:cxnLst/>
              <a:rect r="r" b="b" t="t" l="l"/>
              <a:pathLst>
                <a:path h="2912534" w="20262850">
                  <a:moveTo>
                    <a:pt x="0" y="0"/>
                  </a:moveTo>
                  <a:lnTo>
                    <a:pt x="20262850" y="0"/>
                  </a:lnTo>
                  <a:lnTo>
                    <a:pt x="20262850" y="2912534"/>
                  </a:lnTo>
                  <a:lnTo>
                    <a:pt x="0" y="2912534"/>
                  </a:lnTo>
                  <a:close/>
                </a:path>
              </a:pathLst>
            </a:custGeom>
            <a:solidFill>
              <a:srgbClr val="000000">
                <a:alpha val="0"/>
              </a:srgbClr>
            </a:solidFill>
          </p:spPr>
        </p:sp>
        <p:sp>
          <p:nvSpPr>
            <p:cNvPr name="TextBox 5" id="5"/>
            <p:cNvSpPr txBox="true"/>
            <p:nvPr/>
          </p:nvSpPr>
          <p:spPr>
            <a:xfrm>
              <a:off x="0" y="-114300"/>
              <a:ext cx="20262850" cy="3026834"/>
            </a:xfrm>
            <a:prstGeom prst="rect">
              <a:avLst/>
            </a:prstGeom>
          </p:spPr>
          <p:txBody>
            <a:bodyPr anchor="ctr" rtlCol="false" tIns="0" lIns="0" bIns="0" rIns="0"/>
            <a:lstStyle/>
            <a:p>
              <a:pPr algn="ctr">
                <a:lnSpc>
                  <a:spcPts val="6480"/>
                </a:lnSpc>
              </a:pPr>
              <a:r>
                <a:rPr lang="en-US" sz="5400" b="true">
                  <a:solidFill>
                    <a:srgbClr val="FFFFFF"/>
                  </a:solidFill>
                  <a:latin typeface="Calibri (MS) Bold"/>
                  <a:ea typeface="Calibri (MS) Bold"/>
                  <a:cs typeface="Calibri (MS) Bold"/>
                  <a:sym typeface="Calibri (MS) Bold"/>
                </a:rPr>
                <a:t>FLATTEN</a:t>
              </a:r>
            </a:p>
          </p:txBody>
        </p:sp>
      </p:grpSp>
      <p:grpSp>
        <p:nvGrpSpPr>
          <p:cNvPr name="Group 6" id="6"/>
          <p:cNvGrpSpPr/>
          <p:nvPr/>
        </p:nvGrpSpPr>
        <p:grpSpPr>
          <a:xfrm rot="0">
            <a:off x="1028701" y="3213100"/>
            <a:ext cx="15197138" cy="5473700"/>
            <a:chOff x="0" y="0"/>
            <a:chExt cx="20262850" cy="7298266"/>
          </a:xfrm>
        </p:grpSpPr>
        <p:sp>
          <p:nvSpPr>
            <p:cNvPr name="Freeform 7" id="7"/>
            <p:cNvSpPr/>
            <p:nvPr/>
          </p:nvSpPr>
          <p:spPr>
            <a:xfrm flipH="false" flipV="false" rot="0">
              <a:off x="0" y="0"/>
              <a:ext cx="20262850" cy="7298266"/>
            </a:xfrm>
            <a:custGeom>
              <a:avLst/>
              <a:gdLst/>
              <a:ahLst/>
              <a:cxnLst/>
              <a:rect r="r" b="b" t="t" l="l"/>
              <a:pathLst>
                <a:path h="7298266" w="20262850">
                  <a:moveTo>
                    <a:pt x="0" y="0"/>
                  </a:moveTo>
                  <a:lnTo>
                    <a:pt x="20262850" y="0"/>
                  </a:lnTo>
                  <a:lnTo>
                    <a:pt x="20262850" y="7298266"/>
                  </a:lnTo>
                  <a:lnTo>
                    <a:pt x="0" y="7298266"/>
                  </a:lnTo>
                  <a:close/>
                </a:path>
              </a:pathLst>
            </a:custGeom>
            <a:solidFill>
              <a:srgbClr val="000000">
                <a:alpha val="0"/>
              </a:srgbClr>
            </a:solidFill>
          </p:spPr>
        </p:sp>
        <p:sp>
          <p:nvSpPr>
            <p:cNvPr name="TextBox 8" id="8"/>
            <p:cNvSpPr txBox="true"/>
            <p:nvPr/>
          </p:nvSpPr>
          <p:spPr>
            <a:xfrm>
              <a:off x="0" y="-85725"/>
              <a:ext cx="20262850" cy="7383991"/>
            </a:xfrm>
            <a:prstGeom prst="rect">
              <a:avLst/>
            </a:prstGeom>
          </p:spPr>
          <p:txBody>
            <a:bodyPr anchor="ctr" rtlCol="false" tIns="0" lIns="0" bIns="0" rIns="0"/>
            <a:lstStyle/>
            <a:p>
              <a:pPr algn="l" marL="760095" indent="-380048" lvl="1">
                <a:lnSpc>
                  <a:spcPts val="5040"/>
                </a:lnSpc>
                <a:buFont typeface="Arial"/>
                <a:buChar char="•"/>
              </a:pPr>
              <a:r>
                <a:rPr lang="en-US" sz="4200">
                  <a:solidFill>
                    <a:srgbClr val="FFFFFF"/>
                  </a:solidFill>
                  <a:latin typeface="Calibri (MS)"/>
                  <a:ea typeface="Calibri (MS)"/>
                  <a:cs typeface="Calibri (MS)"/>
                  <a:sym typeface="Calibri (MS)"/>
                </a:rPr>
                <a:t>Pooling işleminden sonra elde edilen çok boyutlu matris, tam bağlı (fully connected) katmanlara aktarılmadan önce tek boyutlu bir vektöre dönüştürülür. Bu işlem, her bir nöronun bir giriş özelliği haline gelmesini sağlar.</a:t>
              </a:r>
            </a:p>
          </p:txBody>
        </p:sp>
      </p:grpSp>
      <p:sp>
        <p:nvSpPr>
          <p:cNvPr name="Freeform 9" id="9" descr="renklilik, grafik, ekran görüntüsü, tasarım içeren bir resim  Yapay zeka tarafından oluşturulan içerik yanlış olabilir."/>
          <p:cNvSpPr/>
          <p:nvPr/>
        </p:nvSpPr>
        <p:spPr>
          <a:xfrm flipH="false" flipV="false" rot="0">
            <a:off x="14306550" y="7855744"/>
            <a:ext cx="3476625" cy="1662112"/>
          </a:xfrm>
          <a:custGeom>
            <a:avLst/>
            <a:gdLst/>
            <a:ahLst/>
            <a:cxnLst/>
            <a:rect r="r" b="b" t="t" l="l"/>
            <a:pathLst>
              <a:path h="1662112" w="3476625">
                <a:moveTo>
                  <a:pt x="0" y="0"/>
                </a:moveTo>
                <a:lnTo>
                  <a:pt x="3476625" y="0"/>
                </a:lnTo>
                <a:lnTo>
                  <a:pt x="3476625" y="1662113"/>
                </a:lnTo>
                <a:lnTo>
                  <a:pt x="0" y="1662113"/>
                </a:lnTo>
                <a:lnTo>
                  <a:pt x="0" y="0"/>
                </a:lnTo>
                <a:close/>
              </a:path>
            </a:pathLst>
          </a:custGeom>
          <a:blipFill>
            <a:blip r:embed="rId3"/>
            <a:stretch>
              <a:fillRect l="0" t="-664" r="0" b="-664"/>
            </a:stretch>
          </a:blipFill>
        </p:spPr>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0" r="0" b="0"/>
            </a:stretch>
          </a:blipFill>
        </p:spPr>
      </p:sp>
      <p:sp>
        <p:nvSpPr>
          <p:cNvPr name="Freeform 3" id="3" descr="Celestia-R1---OverlayContentHD.png"/>
          <p:cNvSpPr/>
          <p:nvPr/>
        </p:nvSpPr>
        <p:spPr>
          <a:xfrm flipH="false" flipV="false" rot="0">
            <a:off x="0" y="0"/>
            <a:ext cx="18283238" cy="10284321"/>
          </a:xfrm>
          <a:custGeom>
            <a:avLst/>
            <a:gdLst/>
            <a:ahLst/>
            <a:cxnLst/>
            <a:rect r="r" b="b" t="t" l="l"/>
            <a:pathLst>
              <a:path h="10284321" w="18283238">
                <a:moveTo>
                  <a:pt x="0" y="0"/>
                </a:moveTo>
                <a:lnTo>
                  <a:pt x="18283238" y="0"/>
                </a:lnTo>
                <a:lnTo>
                  <a:pt x="18283238" y="10284321"/>
                </a:lnTo>
                <a:lnTo>
                  <a:pt x="0" y="10284321"/>
                </a:lnTo>
                <a:lnTo>
                  <a:pt x="0" y="0"/>
                </a:lnTo>
                <a:close/>
              </a:path>
            </a:pathLst>
          </a:custGeom>
          <a:blipFill>
            <a:blip r:embed="rId3"/>
            <a:stretch>
              <a:fillRect l="0" t="0" r="0" b="0"/>
            </a:stretch>
          </a:blipFill>
        </p:spPr>
      </p:sp>
      <p:sp>
        <p:nvSpPr>
          <p:cNvPr name="Freeform 4" id="4" descr="metin, diyagram, ekran görüntüsü, çizgi içeren bir resim  Yapay zeka tarafından oluşturulan içerik yanlış olabilir."/>
          <p:cNvSpPr/>
          <p:nvPr/>
        </p:nvSpPr>
        <p:spPr>
          <a:xfrm flipH="false" flipV="false" rot="0">
            <a:off x="30" y="15"/>
            <a:ext cx="18287970" cy="10286985"/>
          </a:xfrm>
          <a:custGeom>
            <a:avLst/>
            <a:gdLst/>
            <a:ahLst/>
            <a:cxnLst/>
            <a:rect r="r" b="b" t="t" l="l"/>
            <a:pathLst>
              <a:path h="10286985" w="18287970">
                <a:moveTo>
                  <a:pt x="0" y="0"/>
                </a:moveTo>
                <a:lnTo>
                  <a:pt x="18287970" y="0"/>
                </a:lnTo>
                <a:lnTo>
                  <a:pt x="18287970" y="10286985"/>
                </a:lnTo>
                <a:lnTo>
                  <a:pt x="0" y="10286985"/>
                </a:lnTo>
                <a:lnTo>
                  <a:pt x="0" y="0"/>
                </a:lnTo>
                <a:close/>
              </a:path>
            </a:pathLst>
          </a:custGeom>
          <a:blipFill>
            <a:blip r:embed="rId4"/>
            <a:stretch>
              <a:fillRect l="0" t="-2670" r="0" b="-147"/>
            </a:stretch>
          </a:blipFill>
        </p:spPr>
      </p:sp>
      <p:grpSp>
        <p:nvGrpSpPr>
          <p:cNvPr name="Group 5" id="5"/>
          <p:cNvGrpSpPr/>
          <p:nvPr/>
        </p:nvGrpSpPr>
        <p:grpSpPr>
          <a:xfrm rot="0">
            <a:off x="-463550" y="228600"/>
            <a:ext cx="7297738" cy="2070101"/>
            <a:chOff x="0" y="0"/>
            <a:chExt cx="9730318" cy="2760134"/>
          </a:xfrm>
        </p:grpSpPr>
        <p:sp>
          <p:nvSpPr>
            <p:cNvPr name="Freeform 6" id="6"/>
            <p:cNvSpPr/>
            <p:nvPr/>
          </p:nvSpPr>
          <p:spPr>
            <a:xfrm flipH="false" flipV="false" rot="0">
              <a:off x="0" y="0"/>
              <a:ext cx="9730318" cy="2760134"/>
            </a:xfrm>
            <a:custGeom>
              <a:avLst/>
              <a:gdLst/>
              <a:ahLst/>
              <a:cxnLst/>
              <a:rect r="r" b="b" t="t" l="l"/>
              <a:pathLst>
                <a:path h="2760134" w="9730318">
                  <a:moveTo>
                    <a:pt x="0" y="0"/>
                  </a:moveTo>
                  <a:lnTo>
                    <a:pt x="9730318" y="0"/>
                  </a:lnTo>
                  <a:lnTo>
                    <a:pt x="9730318" y="2760134"/>
                  </a:lnTo>
                  <a:lnTo>
                    <a:pt x="0" y="2760134"/>
                  </a:lnTo>
                  <a:close/>
                </a:path>
              </a:pathLst>
            </a:custGeom>
            <a:solidFill>
              <a:srgbClr val="000000">
                <a:alpha val="0"/>
              </a:srgbClr>
            </a:solidFill>
          </p:spPr>
        </p:sp>
        <p:sp>
          <p:nvSpPr>
            <p:cNvPr name="TextBox 7" id="7"/>
            <p:cNvSpPr txBox="true"/>
            <p:nvPr/>
          </p:nvSpPr>
          <p:spPr>
            <a:xfrm>
              <a:off x="0" y="-114300"/>
              <a:ext cx="9730318" cy="2874434"/>
            </a:xfrm>
            <a:prstGeom prst="rect">
              <a:avLst/>
            </a:prstGeom>
          </p:spPr>
          <p:txBody>
            <a:bodyPr anchor="ctr" rtlCol="false" tIns="0" lIns="0" bIns="0" rIns="0"/>
            <a:lstStyle/>
            <a:p>
              <a:pPr algn="ctr">
                <a:lnSpc>
                  <a:spcPts val="6480"/>
                </a:lnSpc>
              </a:pPr>
              <a:r>
                <a:rPr lang="en-US" sz="5400" b="true">
                  <a:solidFill>
                    <a:srgbClr val="000000"/>
                  </a:solidFill>
                  <a:latin typeface="Calibri (MS) Bold"/>
                  <a:ea typeface="Calibri (MS) Bold"/>
                  <a:cs typeface="Calibri (MS) Bold"/>
                  <a:sym typeface="Calibri (MS) Bold"/>
                </a:rPr>
                <a:t>FULLY CONNECTED</a:t>
              </a:r>
            </a:p>
            <a:p>
              <a:pPr algn="ctr">
                <a:lnSpc>
                  <a:spcPts val="6480"/>
                </a:lnSpc>
              </a:pPr>
              <a:r>
                <a:rPr lang="en-US" sz="5400" b="true">
                  <a:solidFill>
                    <a:srgbClr val="000000"/>
                  </a:solidFill>
                  <a:latin typeface="Calibri (MS) Bold"/>
                  <a:ea typeface="Calibri (MS) Bold"/>
                  <a:cs typeface="Calibri (MS) Bold"/>
                  <a:sym typeface="Calibri (MS) Bold"/>
                </a:rPr>
                <a:t>katmanı</a:t>
              </a:r>
            </a:p>
          </p:txBody>
        </p:sp>
      </p:grpSp>
      <p:sp>
        <p:nvSpPr>
          <p:cNvPr name="Freeform 8" id="8" descr="renklilik, grafik, ekran görüntüsü, tasarım içeren bir resim  Yapay zeka tarafından oluşturulan içerik yanlış olabilir."/>
          <p:cNvSpPr/>
          <p:nvPr/>
        </p:nvSpPr>
        <p:spPr>
          <a:xfrm flipH="false" flipV="false" rot="0">
            <a:off x="15306369" y="8838189"/>
            <a:ext cx="2657781" cy="1270638"/>
          </a:xfrm>
          <a:custGeom>
            <a:avLst/>
            <a:gdLst/>
            <a:ahLst/>
            <a:cxnLst/>
            <a:rect r="r" b="b" t="t" l="l"/>
            <a:pathLst>
              <a:path h="1270638" w="2657781">
                <a:moveTo>
                  <a:pt x="0" y="0"/>
                </a:moveTo>
                <a:lnTo>
                  <a:pt x="2657781" y="0"/>
                </a:lnTo>
                <a:lnTo>
                  <a:pt x="2657781" y="1270638"/>
                </a:lnTo>
                <a:lnTo>
                  <a:pt x="0" y="1270638"/>
                </a:lnTo>
                <a:lnTo>
                  <a:pt x="0" y="0"/>
                </a:lnTo>
                <a:close/>
              </a:path>
            </a:pathLst>
          </a:custGeom>
          <a:blipFill>
            <a:blip r:embed="rId5"/>
            <a:stretch>
              <a:fillRect l="0" t="-664" r="0" b="-664"/>
            </a:stretch>
          </a:blipFill>
        </p:spPr>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Celestia-R1---OverlayContentHD.png"/>
          <p:cNvSpPr/>
          <p:nvPr/>
        </p:nvSpPr>
        <p:spPr>
          <a:xfrm flipH="false" flipV="false" rot="0">
            <a:off x="-3757750" y="10089"/>
            <a:ext cx="18283238" cy="10284321"/>
          </a:xfrm>
          <a:custGeom>
            <a:avLst/>
            <a:gdLst/>
            <a:ahLst/>
            <a:cxnLst/>
            <a:rect r="r" b="b" t="t" l="l"/>
            <a:pathLst>
              <a:path h="10284321" w="18283238">
                <a:moveTo>
                  <a:pt x="0" y="0"/>
                </a:moveTo>
                <a:lnTo>
                  <a:pt x="18283237" y="0"/>
                </a:lnTo>
                <a:lnTo>
                  <a:pt x="18283237" y="10284321"/>
                </a:lnTo>
                <a:lnTo>
                  <a:pt x="0" y="10284321"/>
                </a:lnTo>
                <a:lnTo>
                  <a:pt x="0" y="0"/>
                </a:lnTo>
                <a:close/>
              </a:path>
            </a:pathLst>
          </a:custGeom>
          <a:blipFill>
            <a:blip r:embed="rId2"/>
            <a:stretch>
              <a:fillRect l="0" t="0" r="0" b="0"/>
            </a:stretch>
          </a:blipFill>
        </p:spPr>
      </p:sp>
      <p:grpSp>
        <p:nvGrpSpPr>
          <p:cNvPr name="Group 3" id="3"/>
          <p:cNvGrpSpPr/>
          <p:nvPr/>
        </p:nvGrpSpPr>
        <p:grpSpPr>
          <a:xfrm rot="0">
            <a:off x="-7281" y="817465"/>
            <a:ext cx="10782298" cy="9973229"/>
            <a:chOff x="0" y="0"/>
            <a:chExt cx="14376398" cy="13297638"/>
          </a:xfrm>
        </p:grpSpPr>
        <p:sp>
          <p:nvSpPr>
            <p:cNvPr name="Freeform 4" id="4"/>
            <p:cNvSpPr/>
            <p:nvPr/>
          </p:nvSpPr>
          <p:spPr>
            <a:xfrm flipH="false" flipV="false" rot="0">
              <a:off x="0" y="0"/>
              <a:ext cx="14376398" cy="13297638"/>
            </a:xfrm>
            <a:custGeom>
              <a:avLst/>
              <a:gdLst/>
              <a:ahLst/>
              <a:cxnLst/>
              <a:rect r="r" b="b" t="t" l="l"/>
              <a:pathLst>
                <a:path h="13297638" w="14376398">
                  <a:moveTo>
                    <a:pt x="0" y="0"/>
                  </a:moveTo>
                  <a:lnTo>
                    <a:pt x="14376398" y="0"/>
                  </a:lnTo>
                  <a:lnTo>
                    <a:pt x="14376398" y="13297638"/>
                  </a:lnTo>
                  <a:lnTo>
                    <a:pt x="0" y="13297638"/>
                  </a:lnTo>
                  <a:close/>
                </a:path>
              </a:pathLst>
            </a:custGeom>
            <a:solidFill>
              <a:srgbClr val="000000">
                <a:alpha val="0"/>
              </a:srgbClr>
            </a:solidFill>
          </p:spPr>
        </p:sp>
        <p:sp>
          <p:nvSpPr>
            <p:cNvPr name="TextBox 5" id="5"/>
            <p:cNvSpPr txBox="true"/>
            <p:nvPr/>
          </p:nvSpPr>
          <p:spPr>
            <a:xfrm>
              <a:off x="0" y="-57150"/>
              <a:ext cx="14376398" cy="13354788"/>
            </a:xfrm>
            <a:prstGeom prst="rect">
              <a:avLst/>
            </a:prstGeom>
          </p:spPr>
          <p:txBody>
            <a:bodyPr anchor="t" rtlCol="false" tIns="0" lIns="0" bIns="0" rIns="0"/>
            <a:lstStyle/>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Görseldeki her bir “deste” (üst üste dizilmiş kareler), konvolüsyon katmanından çıkan farklı </a:t>
              </a:r>
              <a:r>
                <a:rPr lang="en-US" b="true" sz="2700">
                  <a:solidFill>
                    <a:srgbClr val="FFFFFF"/>
                  </a:solidFill>
                  <a:latin typeface="Calibri (MS) Bold"/>
                  <a:ea typeface="Calibri (MS) Bold"/>
                  <a:cs typeface="Calibri (MS) Bold"/>
                  <a:sym typeface="Calibri (MS) Bold"/>
                </a:rPr>
                <a:t>feature map</a:t>
              </a:r>
              <a:r>
                <a:rPr lang="en-US" sz="2700">
                  <a:solidFill>
                    <a:srgbClr val="FFFFFF"/>
                  </a:solidFill>
                  <a:latin typeface="Calibri (MS)"/>
                  <a:ea typeface="Calibri (MS)"/>
                  <a:cs typeface="Calibri (MS)"/>
                  <a:sym typeface="Calibri (MS)"/>
                </a:rPr>
                <a:t> (öznitelik haritaları) kanallarını temsil eder. Başka bir deyişle, “n1 channels 24×24” ifadesi, ilk konvolüsyon katmanından sonra boyutu 24×24 olan ve sayısı “n1” kadar olan 2 boyutlu öznitelik haritalarının tümünü gösterir.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Neden birden fazla kare (kanal) var?</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Bir konvolüsyon katmanı, giriş verisine birden çok filtre (kernel) uygular. Her filtre, belirli bir özelliği (örneğin yatay kenarlar, dikey kenarlar, belirli dokular vb.) yakalamaya odaklanır ve çıktıda kendi 24×24 boyutlu öznitelik haritasını üretir.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Bu “deste” yaklaşımı neyi anlatır?</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Görüntüde, her kare aynı uzamsal boyutta (24×24) ama farklı bir kanalı, yani farklı bir filtre çıktısını temsil eder. Böylece “n1” tane 24×24’lük harita üst üste istiflenmiş şekilde gösterilir.</a:t>
              </a:r>
            </a:p>
            <a:p>
              <a:pPr algn="l" marL="488632" indent="-244316" lvl="1">
                <a:lnSpc>
                  <a:spcPts val="3240"/>
                </a:lnSpc>
                <a:buFont typeface="Arial"/>
                <a:buChar char="•"/>
              </a:pPr>
              <a:r>
                <a:rPr lang="en-US" b="true" sz="2700">
                  <a:solidFill>
                    <a:srgbClr val="FFFFFF"/>
                  </a:solidFill>
                  <a:latin typeface="Calibri (MS) Bold"/>
                  <a:ea typeface="Calibri (MS) Bold"/>
                  <a:cs typeface="Calibri (MS) Bold"/>
                  <a:sym typeface="Calibri (MS) Bold"/>
                </a:rPr>
                <a:t>Derinlik (Channel) Boyutu:</a:t>
              </a:r>
            </a:p>
            <a:p>
              <a:pPr algn="l" marL="488632" indent="-244316" lvl="1">
                <a:lnSpc>
                  <a:spcPts val="3240"/>
                </a:lnSpc>
              </a:pPr>
              <a:r>
                <a:rPr lang="en-US" b="true" sz="2700">
                  <a:solidFill>
                    <a:srgbClr val="FFFFFF"/>
                  </a:solidFill>
                  <a:latin typeface="Calibri (MS) Bold"/>
                  <a:ea typeface="Calibri (MS) Bold"/>
                  <a:cs typeface="Calibri (MS) Bold"/>
                  <a:sym typeface="Calibri (MS) Bold"/>
                </a:rPr>
                <a:t>Gri tonlu bir giriş görüntüsü tek kanaldan (1 kanal) ibarettir. İlk konvolüsyon katmanında “n1” sayıda filtre tanımlandığında, sonuç “n1” kanaldan oluşur. </a:t>
              </a:r>
            </a:p>
            <a:p>
              <a:pPr algn="l" marL="488632" indent="-244316" lvl="1">
                <a:lnSpc>
                  <a:spcPts val="3240"/>
                </a:lnSpc>
                <a:buFont typeface="Arial"/>
                <a:buChar char="•"/>
              </a:pPr>
              <a:r>
                <a:rPr lang="en-US" sz="2700">
                  <a:solidFill>
                    <a:srgbClr val="FFFFFF"/>
                  </a:solidFill>
                  <a:latin typeface="Calibri (MS)"/>
                  <a:ea typeface="Calibri (MS)"/>
                  <a:cs typeface="Calibri (MS)"/>
                  <a:sym typeface="Calibri (MS)"/>
                </a:rPr>
                <a:t>Kısacası, görseldeki bu istifli kareler, tek bir konvolüsyon katmanının aynı anda birden fazla filtre uygulaması sonucu üretilen farklı öznitelik haritalarını (kanalları) göstermektedir.</a:t>
              </a:r>
            </a:p>
            <a:p>
              <a:pPr algn="l" marL="488632" indent="-244316" lvl="1">
                <a:lnSpc>
                  <a:spcPts val="3240"/>
                </a:lnSpc>
              </a:pPr>
            </a:p>
          </p:txBody>
        </p:sp>
      </p:grpSp>
      <p:sp>
        <p:nvSpPr>
          <p:cNvPr name="Freeform 6" id="6" descr="metin, ekran görüntüsü, diyagram içeren bir resim  Yapay zeka tarafından oluşturulan içerik yanlış olabilir."/>
          <p:cNvSpPr/>
          <p:nvPr/>
        </p:nvSpPr>
        <p:spPr>
          <a:xfrm flipH="false" flipV="false" rot="0">
            <a:off x="10952899" y="1326377"/>
            <a:ext cx="7508305" cy="4014028"/>
          </a:xfrm>
          <a:custGeom>
            <a:avLst/>
            <a:gdLst/>
            <a:ahLst/>
            <a:cxnLst/>
            <a:rect r="r" b="b" t="t" l="l"/>
            <a:pathLst>
              <a:path h="4014028" w="7508305">
                <a:moveTo>
                  <a:pt x="0" y="0"/>
                </a:moveTo>
                <a:lnTo>
                  <a:pt x="7508304" y="0"/>
                </a:lnTo>
                <a:lnTo>
                  <a:pt x="7508304" y="4014028"/>
                </a:lnTo>
                <a:lnTo>
                  <a:pt x="0" y="4014028"/>
                </a:lnTo>
                <a:lnTo>
                  <a:pt x="0" y="0"/>
                </a:lnTo>
                <a:close/>
              </a:path>
            </a:pathLst>
          </a:custGeom>
          <a:blipFill>
            <a:blip r:embed="rId3"/>
            <a:stretch>
              <a:fillRect l="-7904" t="-4669" r="0" b="-4669"/>
            </a:stretch>
          </a:blipFill>
        </p:spPr>
      </p:sp>
      <p:sp>
        <p:nvSpPr>
          <p:cNvPr name="Freeform 7" id="7" descr="renklilik, grafik, ekran görüntüsü, tasarım içeren bir resim  Yapay zeka tarafından oluşturulan içerik yanlış olabilir."/>
          <p:cNvSpPr/>
          <p:nvPr/>
        </p:nvSpPr>
        <p:spPr>
          <a:xfrm flipH="false" flipV="false" rot="0">
            <a:off x="12222869" y="6358974"/>
            <a:ext cx="4624560" cy="2182226"/>
          </a:xfrm>
          <a:custGeom>
            <a:avLst/>
            <a:gdLst/>
            <a:ahLst/>
            <a:cxnLst/>
            <a:rect r="r" b="b" t="t" l="l"/>
            <a:pathLst>
              <a:path h="2182226" w="4624560">
                <a:moveTo>
                  <a:pt x="0" y="0"/>
                </a:moveTo>
                <a:lnTo>
                  <a:pt x="4624560" y="0"/>
                </a:lnTo>
                <a:lnTo>
                  <a:pt x="4624560" y="2182227"/>
                </a:lnTo>
                <a:lnTo>
                  <a:pt x="0" y="2182227"/>
                </a:lnTo>
                <a:lnTo>
                  <a:pt x="0" y="0"/>
                </a:lnTo>
                <a:close/>
              </a:path>
            </a:pathLst>
          </a:custGeom>
          <a:blipFill>
            <a:blip r:embed="rId4"/>
            <a:stretch>
              <a:fillRect l="0" t="-1331" r="0" b="-1331"/>
            </a:stretch>
          </a:blipFill>
        </p:spPr>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descr="renklilik, grafik, ekran görüntüsü, tasarım içeren bir resim  Yapay zeka tarafından oluşturulan içerik yanlış olabilir."/>
          <p:cNvSpPr/>
          <p:nvPr/>
        </p:nvSpPr>
        <p:spPr>
          <a:xfrm flipH="false" flipV="false" rot="0">
            <a:off x="269208" y="955684"/>
            <a:ext cx="17749583" cy="8375632"/>
          </a:xfrm>
          <a:custGeom>
            <a:avLst/>
            <a:gdLst/>
            <a:ahLst/>
            <a:cxnLst/>
            <a:rect r="r" b="b" t="t" l="l"/>
            <a:pathLst>
              <a:path h="8375632" w="17749583">
                <a:moveTo>
                  <a:pt x="0" y="0"/>
                </a:moveTo>
                <a:lnTo>
                  <a:pt x="17749584" y="0"/>
                </a:lnTo>
                <a:lnTo>
                  <a:pt x="17749584" y="8375632"/>
                </a:lnTo>
                <a:lnTo>
                  <a:pt x="0" y="8375632"/>
                </a:lnTo>
                <a:lnTo>
                  <a:pt x="0" y="0"/>
                </a:lnTo>
                <a:close/>
              </a:path>
            </a:pathLst>
          </a:custGeom>
          <a:blipFill>
            <a:blip r:embed="rId2">
              <a:alphaModFix amt="44999"/>
            </a:blip>
            <a:stretch>
              <a:fillRect l="0" t="-1331" r="0" b="-1331"/>
            </a:stretch>
          </a:blipFill>
        </p:spPr>
      </p:sp>
      <p:sp>
        <p:nvSpPr>
          <p:cNvPr name="Freeform 3" id="3"/>
          <p:cNvSpPr/>
          <p:nvPr/>
        </p:nvSpPr>
        <p:spPr>
          <a:xfrm flipH="false" flipV="false" rot="0">
            <a:off x="2628194" y="3297290"/>
            <a:ext cx="13524178" cy="6829710"/>
          </a:xfrm>
          <a:custGeom>
            <a:avLst/>
            <a:gdLst/>
            <a:ahLst/>
            <a:cxnLst/>
            <a:rect r="r" b="b" t="t" l="l"/>
            <a:pathLst>
              <a:path h="6829710" w="13524178">
                <a:moveTo>
                  <a:pt x="0" y="0"/>
                </a:moveTo>
                <a:lnTo>
                  <a:pt x="13524178" y="0"/>
                </a:lnTo>
                <a:lnTo>
                  <a:pt x="13524178" y="6829710"/>
                </a:lnTo>
                <a:lnTo>
                  <a:pt x="0" y="6829710"/>
                </a:lnTo>
                <a:lnTo>
                  <a:pt x="0" y="0"/>
                </a:lnTo>
                <a:close/>
              </a:path>
            </a:pathLst>
          </a:custGeom>
          <a:blipFill>
            <a:blip r:embed="rId3"/>
            <a:stretch>
              <a:fillRect l="0" t="0" r="0" b="0"/>
            </a:stretch>
          </a:blipFill>
        </p:spPr>
      </p:sp>
      <p:sp>
        <p:nvSpPr>
          <p:cNvPr name="TextBox 4" id="4"/>
          <p:cNvSpPr txBox="true"/>
          <p:nvPr/>
        </p:nvSpPr>
        <p:spPr>
          <a:xfrm rot="0">
            <a:off x="-113669" y="63870"/>
            <a:ext cx="18288000" cy="3233419"/>
          </a:xfrm>
          <a:prstGeom prst="rect">
            <a:avLst/>
          </a:prstGeom>
        </p:spPr>
        <p:txBody>
          <a:bodyPr anchor="t" rtlCol="false" tIns="0" lIns="0" bIns="0" rIns="0">
            <a:spAutoFit/>
          </a:bodyPr>
          <a:lstStyle/>
          <a:p>
            <a:pPr algn="ctr">
              <a:lnSpc>
                <a:spcPts val="12880"/>
              </a:lnSpc>
            </a:pPr>
            <a:r>
              <a:rPr lang="en-US" sz="9200" b="true">
                <a:solidFill>
                  <a:srgbClr val="FFFFFF"/>
                </a:solidFill>
                <a:latin typeface="Arimo Bold"/>
                <a:ea typeface="Arimo Bold"/>
                <a:cs typeface="Arimo Bold"/>
                <a:sym typeface="Arimo Bold"/>
              </a:rPr>
              <a:t>Etiketlenmiş Verinin Sınıflandırılma Kodu</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2329398" y="8614893"/>
            <a:ext cx="4899948" cy="3344214"/>
          </a:xfrm>
          <a:custGeom>
            <a:avLst/>
            <a:gdLst/>
            <a:ahLst/>
            <a:cxnLst/>
            <a:rect r="r" b="b" t="t" l="l"/>
            <a:pathLst>
              <a:path h="3344214" w="4899948">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030709" y="9258300"/>
            <a:ext cx="3059829" cy="751049"/>
          </a:xfrm>
          <a:custGeom>
            <a:avLst/>
            <a:gdLst/>
            <a:ahLst/>
            <a:cxnLst/>
            <a:rect r="r" b="b" t="t" l="l"/>
            <a:pathLst>
              <a:path h="751049" w="305982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4215205" y="8540136"/>
            <a:ext cx="4602314" cy="3618569"/>
          </a:xfrm>
          <a:custGeom>
            <a:avLst/>
            <a:gdLst/>
            <a:ahLst/>
            <a:cxnLst/>
            <a:rect r="r" b="b" t="t" l="l"/>
            <a:pathLst>
              <a:path h="3618569" w="4602314">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674156" y="-1072630"/>
            <a:ext cx="4899948" cy="3068592"/>
          </a:xfrm>
          <a:custGeom>
            <a:avLst/>
            <a:gdLst/>
            <a:ahLst/>
            <a:cxnLst/>
            <a:rect r="r" b="b" t="t" l="l"/>
            <a:pathLst>
              <a:path h="3068592" w="4899948">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12686214" y="-2578193"/>
            <a:ext cx="4292424" cy="3870986"/>
          </a:xfrm>
          <a:custGeom>
            <a:avLst/>
            <a:gdLst/>
            <a:ahLst/>
            <a:cxnLst/>
            <a:rect r="r" b="b" t="t" l="l"/>
            <a:pathLst>
              <a:path h="3870986" w="4292424">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10138935" y="9258300"/>
            <a:ext cx="4076270" cy="2863579"/>
          </a:xfrm>
          <a:custGeom>
            <a:avLst/>
            <a:gdLst/>
            <a:ahLst/>
            <a:cxnLst/>
            <a:rect r="r" b="b" t="t" l="l"/>
            <a:pathLst>
              <a:path h="2863579" w="4076270">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7409323" y="-2700100"/>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4747568">
            <a:off x="-2972342" y="3665317"/>
            <a:ext cx="4896097" cy="2735694"/>
          </a:xfrm>
          <a:custGeom>
            <a:avLst/>
            <a:gdLst/>
            <a:ahLst/>
            <a:cxnLst/>
            <a:rect r="r" b="b" t="t" l="l"/>
            <a:pathLst>
              <a:path h="2735694" w="4896097">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4831481" y="-1626507"/>
            <a:ext cx="2892762" cy="2919301"/>
          </a:xfrm>
          <a:custGeom>
            <a:avLst/>
            <a:gdLst/>
            <a:ahLst/>
            <a:cxnLst/>
            <a:rect r="r" b="b" t="t" l="l"/>
            <a:pathLst>
              <a:path h="2919301" w="2892762">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17259300" y="2262342"/>
            <a:ext cx="3575541" cy="3575541"/>
          </a:xfrm>
          <a:custGeom>
            <a:avLst/>
            <a:gdLst/>
            <a:ahLst/>
            <a:cxnLst/>
            <a:rect r="r" b="b" t="t" l="l"/>
            <a:pathLst>
              <a:path h="3575541" w="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0">
            <a:off x="2570549" y="9093737"/>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a:ln cap="sq">
            <a:noFill/>
            <a:prstDash val="solid"/>
            <a:miter/>
          </a:ln>
        </p:spPr>
      </p:sp>
      <p:sp>
        <p:nvSpPr>
          <p:cNvPr name="Freeform 14" id="14"/>
          <p:cNvSpPr/>
          <p:nvPr/>
        </p:nvSpPr>
        <p:spPr>
          <a:xfrm flipH="false" flipV="false" rot="-5282649">
            <a:off x="16440369" y="6970869"/>
            <a:ext cx="3382987" cy="1154444"/>
          </a:xfrm>
          <a:custGeom>
            <a:avLst/>
            <a:gdLst/>
            <a:ahLst/>
            <a:cxnLst/>
            <a:rect r="r" b="b" t="t" l="l"/>
            <a:pathLst>
              <a:path h="1154444" w="3382987">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a:ln cap="sq">
            <a:noFill/>
            <a:prstDash val="solid"/>
            <a:miter/>
          </a:ln>
        </p:spPr>
      </p:sp>
      <p:sp>
        <p:nvSpPr>
          <p:cNvPr name="Freeform 15" id="15"/>
          <p:cNvSpPr/>
          <p:nvPr/>
        </p:nvSpPr>
        <p:spPr>
          <a:xfrm flipH="false" flipV="false" rot="0">
            <a:off x="16978638" y="-642644"/>
            <a:ext cx="3104522" cy="3342688"/>
          </a:xfrm>
          <a:custGeom>
            <a:avLst/>
            <a:gdLst/>
            <a:ahLst/>
            <a:cxnLst/>
            <a:rect r="r" b="b" t="t" l="l"/>
            <a:pathLst>
              <a:path h="3342688" w="3104522">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a:ln cap="sq">
            <a:noFill/>
            <a:prstDash val="solid"/>
            <a:miter/>
          </a:ln>
        </p:spPr>
      </p:sp>
      <p:sp>
        <p:nvSpPr>
          <p:cNvPr name="TextBox 16" id="16"/>
          <p:cNvSpPr txBox="true"/>
          <p:nvPr/>
        </p:nvSpPr>
        <p:spPr>
          <a:xfrm rot="0">
            <a:off x="2755412" y="3123244"/>
            <a:ext cx="10910396" cy="3688842"/>
          </a:xfrm>
          <a:prstGeom prst="rect">
            <a:avLst/>
          </a:prstGeom>
        </p:spPr>
        <p:txBody>
          <a:bodyPr anchor="t" rtlCol="false" tIns="0" lIns="0" bIns="0" rIns="0">
            <a:spAutoFit/>
          </a:bodyPr>
          <a:lstStyle/>
          <a:p>
            <a:pPr algn="l">
              <a:lnSpc>
                <a:spcPts val="4176"/>
              </a:lnSpc>
            </a:pPr>
            <a:r>
              <a:rPr lang="en-US" sz="4800" b="true">
                <a:solidFill>
                  <a:srgbClr val="000000"/>
                </a:solidFill>
                <a:latin typeface="DM Sans Bold"/>
                <a:ea typeface="DM Sans Bold"/>
                <a:cs typeface="DM Sans Bold"/>
                <a:sym typeface="DM Sans Bold"/>
              </a:rPr>
              <a:t>Kaynakça</a:t>
            </a:r>
          </a:p>
          <a:p>
            <a:pPr algn="l">
              <a:lnSpc>
                <a:spcPts val="2436"/>
              </a:lnSpc>
            </a:pP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https://tr.wikipedia.org/wiki/G%C3%B6r%C3%BCnt%C3%BC_i%C5%9Fleme</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https://www.emo.org.tr/ekler/a9604e461daae88_ek.pdf?dergi=625</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https://www.digitalcitizen.life/what-screen-resolution-or-aspect-ratio-what-do-720p-1080i-1080p-mean/</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https://cs231n.github.io/convolutional-networks/#pool</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https://medium.com/@alejandro.itoaramendia/convolutional-neural-networks-cnns-a-complete-guide-a803534a1930</a:t>
            </a:r>
          </a:p>
          <a:p>
            <a:pPr algn="l" marL="561339" indent="-280669" lvl="1">
              <a:lnSpc>
                <a:spcPts val="2261"/>
              </a:lnSpc>
              <a:buFont typeface="Arial"/>
              <a:buChar char="•"/>
            </a:pPr>
            <a:r>
              <a:rPr lang="en-US" b="true" sz="2599">
                <a:solidFill>
                  <a:srgbClr val="000000"/>
                </a:solidFill>
                <a:latin typeface="DM Sans Bold"/>
                <a:ea typeface="DM Sans Bold"/>
                <a:cs typeface="DM Sans Bold"/>
                <a:sym typeface="DM Sans Bold"/>
              </a:rPr>
              <a:t>https://en.wikipedia.org/wiki/Feedforward_neural_network</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1438078" y="2782513"/>
            <a:ext cx="10217342" cy="885408"/>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Görsel Kavramı</a:t>
            </a:r>
          </a:p>
        </p:txBody>
      </p:sp>
      <p:sp>
        <p:nvSpPr>
          <p:cNvPr name="TextBox 14" id="14"/>
          <p:cNvSpPr txBox="true"/>
          <p:nvPr/>
        </p:nvSpPr>
        <p:spPr>
          <a:xfrm rot="0">
            <a:off x="2589069" y="4773929"/>
            <a:ext cx="13109863" cy="779511"/>
          </a:xfrm>
          <a:prstGeom prst="rect">
            <a:avLst/>
          </a:prstGeom>
        </p:spPr>
        <p:txBody>
          <a:bodyPr anchor="t" rtlCol="false" tIns="0" lIns="0" bIns="0" rIns="0">
            <a:spAutoFit/>
          </a:bodyPr>
          <a:lstStyle/>
          <a:p>
            <a:pPr algn="ctr">
              <a:lnSpc>
                <a:spcPts val="6551"/>
              </a:lnSpc>
              <a:spcBef>
                <a:spcPct val="0"/>
              </a:spcBef>
            </a:pPr>
            <a:r>
              <a:rPr lang="en-US" sz="4199">
                <a:solidFill>
                  <a:srgbClr val="000000"/>
                </a:solidFill>
                <a:latin typeface="DM Sans"/>
                <a:ea typeface="DM Sans"/>
                <a:cs typeface="DM Sans"/>
                <a:sym typeface="DM Sans"/>
              </a:rPr>
              <a:t>Görsel: Görme duyusuyla ilgili olan, görmeye dayanan.</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2182814" y="2757193"/>
            <a:ext cx="10217342" cy="885408"/>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İmaj Kavramı</a:t>
            </a:r>
          </a:p>
        </p:txBody>
      </p:sp>
      <p:sp>
        <p:nvSpPr>
          <p:cNvPr name="TextBox 14" id="14"/>
          <p:cNvSpPr txBox="true"/>
          <p:nvPr/>
        </p:nvSpPr>
        <p:spPr>
          <a:xfrm rot="0">
            <a:off x="4480192" y="4495576"/>
            <a:ext cx="9327616" cy="2436822"/>
          </a:xfrm>
          <a:prstGeom prst="rect">
            <a:avLst/>
          </a:prstGeom>
        </p:spPr>
        <p:txBody>
          <a:bodyPr anchor="t" rtlCol="false" tIns="0" lIns="0" bIns="0" rIns="0">
            <a:spAutoFit/>
          </a:bodyPr>
          <a:lstStyle/>
          <a:p>
            <a:pPr algn="ctr">
              <a:lnSpc>
                <a:spcPts val="6552"/>
              </a:lnSpc>
              <a:spcBef>
                <a:spcPct val="0"/>
              </a:spcBef>
            </a:pPr>
            <a:r>
              <a:rPr lang="en-US" sz="4200">
                <a:solidFill>
                  <a:srgbClr val="000000"/>
                </a:solidFill>
                <a:latin typeface="DM Sans"/>
                <a:ea typeface="DM Sans"/>
                <a:cs typeface="DM Sans"/>
                <a:sym typeface="DM Sans"/>
              </a:rPr>
              <a:t>İmaj: Duyu organlarının dıştan algıladığı bir nesnenin bilince yansıyan benzeri.</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TextBox 3" id="3"/>
          <p:cNvSpPr txBox="true"/>
          <p:nvPr/>
        </p:nvSpPr>
        <p:spPr>
          <a:xfrm rot="0">
            <a:off x="3900860" y="1121751"/>
            <a:ext cx="10059558" cy="1177290"/>
          </a:xfrm>
          <a:prstGeom prst="rect">
            <a:avLst/>
          </a:prstGeom>
        </p:spPr>
        <p:txBody>
          <a:bodyPr anchor="t" rtlCol="false" tIns="0" lIns="0" bIns="0" rIns="0">
            <a:spAutoFit/>
          </a:bodyPr>
          <a:lstStyle/>
          <a:p>
            <a:pPr algn="ctr" marL="0" indent="0" lvl="1">
              <a:lnSpc>
                <a:spcPts val="8730"/>
              </a:lnSpc>
              <a:spcBef>
                <a:spcPct val="0"/>
              </a:spcBef>
            </a:pPr>
            <a:r>
              <a:rPr lang="en-US" b="true" sz="9000">
                <a:solidFill>
                  <a:srgbClr val="000000"/>
                </a:solidFill>
                <a:latin typeface="DM Sans Bold"/>
                <a:ea typeface="DM Sans Bold"/>
                <a:cs typeface="DM Sans Bold"/>
                <a:sym typeface="DM Sans Bold"/>
              </a:rPr>
              <a:t>Farkları ne?</a:t>
            </a:r>
          </a:p>
        </p:txBody>
      </p:sp>
      <p:sp>
        <p:nvSpPr>
          <p:cNvPr name="Freeform 4" id="4"/>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15262955" y="8864586"/>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0">
            <a:off x="11101574" y="9560661"/>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8" id="8"/>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9" id="9"/>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0" id="10"/>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1" id="11"/>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2" id="12"/>
          <p:cNvSpPr/>
          <p:nvPr/>
        </p:nvSpPr>
        <p:spPr>
          <a:xfrm flipH="false" flipV="false" rot="0">
            <a:off x="9731187" y="6560361"/>
            <a:ext cx="134611" cy="148781"/>
          </a:xfrm>
          <a:custGeom>
            <a:avLst/>
            <a:gdLst/>
            <a:ahLst/>
            <a:cxnLst/>
            <a:rect r="r" b="b" t="t" l="l"/>
            <a:pathLst>
              <a:path h="148781" w="134611">
                <a:moveTo>
                  <a:pt x="0" y="0"/>
                </a:moveTo>
                <a:lnTo>
                  <a:pt x="134611" y="0"/>
                </a:lnTo>
                <a:lnTo>
                  <a:pt x="134611" y="148781"/>
                </a:lnTo>
                <a:lnTo>
                  <a:pt x="0" y="148781"/>
                </a:lnTo>
                <a:lnTo>
                  <a:pt x="0" y="0"/>
                </a:lnTo>
                <a:close/>
              </a:path>
            </a:pathLst>
          </a:custGeom>
          <a:blipFill>
            <a:blip r:embed="rId19"/>
            <a:stretch>
              <a:fillRect l="0" t="0" r="0" b="0"/>
            </a:stretch>
          </a:blipFill>
        </p:spPr>
      </p:sp>
      <p:sp>
        <p:nvSpPr>
          <p:cNvPr name="TextBox 13" id="13"/>
          <p:cNvSpPr txBox="true"/>
          <p:nvPr/>
        </p:nvSpPr>
        <p:spPr>
          <a:xfrm rot="0">
            <a:off x="1654744" y="2724639"/>
            <a:ext cx="10217342" cy="885408"/>
          </a:xfrm>
          <a:prstGeom prst="rect">
            <a:avLst/>
          </a:prstGeom>
        </p:spPr>
        <p:txBody>
          <a:bodyPr anchor="t" rtlCol="false" tIns="0" lIns="0" bIns="0" rIns="0">
            <a:spAutoFit/>
          </a:bodyPr>
          <a:lstStyle/>
          <a:p>
            <a:pPr algn="l" marL="1036320" indent="-518160" lvl="1">
              <a:lnSpc>
                <a:spcPts val="7488"/>
              </a:lnSpc>
              <a:buFont typeface="Arial"/>
              <a:buChar char="•"/>
            </a:pPr>
            <a:r>
              <a:rPr lang="en-US" sz="4800">
                <a:solidFill>
                  <a:srgbClr val="000000"/>
                </a:solidFill>
                <a:latin typeface="DM Sans"/>
                <a:ea typeface="DM Sans"/>
                <a:cs typeface="DM Sans"/>
                <a:sym typeface="DM Sans"/>
              </a:rPr>
              <a:t>Görüntü Kavramı</a:t>
            </a:r>
          </a:p>
        </p:txBody>
      </p:sp>
      <p:sp>
        <p:nvSpPr>
          <p:cNvPr name="TextBox 14" id="14"/>
          <p:cNvSpPr txBox="true"/>
          <p:nvPr/>
        </p:nvSpPr>
        <p:spPr>
          <a:xfrm rot="0">
            <a:off x="2653318" y="4566204"/>
            <a:ext cx="12285413" cy="1608165"/>
          </a:xfrm>
          <a:prstGeom prst="rect">
            <a:avLst/>
          </a:prstGeom>
        </p:spPr>
        <p:txBody>
          <a:bodyPr anchor="t" rtlCol="false" tIns="0" lIns="0" bIns="0" rIns="0">
            <a:spAutoFit/>
          </a:bodyPr>
          <a:lstStyle/>
          <a:p>
            <a:pPr algn="ctr">
              <a:lnSpc>
                <a:spcPts val="6552"/>
              </a:lnSpc>
              <a:spcBef>
                <a:spcPct val="0"/>
              </a:spcBef>
            </a:pPr>
            <a:r>
              <a:rPr lang="en-US" sz="4200">
                <a:solidFill>
                  <a:srgbClr val="000000"/>
                </a:solidFill>
                <a:latin typeface="DM Sans"/>
                <a:ea typeface="DM Sans"/>
                <a:cs typeface="DM Sans"/>
                <a:sym typeface="DM Sans"/>
              </a:rPr>
              <a:t>Görüntü: Herhangi bir nesnenin mercek, ayna vb. araçlarla oluşturulan biçimi, hayal.</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Freeform 11" id="11"/>
          <p:cNvSpPr/>
          <p:nvPr/>
        </p:nvSpPr>
        <p:spPr>
          <a:xfrm flipH="false" flipV="false" rot="0">
            <a:off x="5680238" y="440166"/>
            <a:ext cx="6927523" cy="9473536"/>
          </a:xfrm>
          <a:custGeom>
            <a:avLst/>
            <a:gdLst/>
            <a:ahLst/>
            <a:cxnLst/>
            <a:rect r="r" b="b" t="t" l="l"/>
            <a:pathLst>
              <a:path h="9473536" w="6927523">
                <a:moveTo>
                  <a:pt x="0" y="0"/>
                </a:moveTo>
                <a:lnTo>
                  <a:pt x="6927524" y="0"/>
                </a:lnTo>
                <a:lnTo>
                  <a:pt x="6927524" y="9473536"/>
                </a:lnTo>
                <a:lnTo>
                  <a:pt x="0" y="9473536"/>
                </a:lnTo>
                <a:lnTo>
                  <a:pt x="0" y="0"/>
                </a:lnTo>
                <a:close/>
              </a:path>
            </a:pathLst>
          </a:custGeom>
          <a:blipFill>
            <a:blip r:embed="rId19"/>
            <a:stretch>
              <a:fillRect l="0" t="0" r="0" b="0"/>
            </a:stretch>
          </a:blipFill>
        </p:spPr>
      </p:sp>
      <p:sp>
        <p:nvSpPr>
          <p:cNvPr name="TextBox 12" id="12"/>
          <p:cNvSpPr txBox="true"/>
          <p:nvPr/>
        </p:nvSpPr>
        <p:spPr>
          <a:xfrm rot="0">
            <a:off x="1340636" y="3773339"/>
            <a:ext cx="3377577" cy="1918823"/>
          </a:xfrm>
          <a:prstGeom prst="rect">
            <a:avLst/>
          </a:prstGeom>
        </p:spPr>
        <p:txBody>
          <a:bodyPr anchor="t" rtlCol="false" tIns="0" lIns="0" bIns="0" rIns="0">
            <a:spAutoFit/>
          </a:bodyPr>
          <a:lstStyle/>
          <a:p>
            <a:pPr algn="l">
              <a:lnSpc>
                <a:spcPts val="7809"/>
              </a:lnSpc>
            </a:pPr>
          </a:p>
          <a:p>
            <a:pPr algn="l">
              <a:lnSpc>
                <a:spcPts val="7809"/>
              </a:lnSpc>
            </a:pPr>
            <a:r>
              <a:rPr lang="en-US" sz="5006">
                <a:solidFill>
                  <a:srgbClr val="000000"/>
                </a:solidFill>
                <a:latin typeface="DM Sans"/>
                <a:ea typeface="DM Sans"/>
                <a:cs typeface="DM Sans"/>
                <a:sym typeface="DM Sans"/>
              </a:rPr>
              <a:t>Çözünürlük</a:t>
            </a:r>
          </a:p>
        </p:txBody>
      </p:sp>
      <p:sp>
        <p:nvSpPr>
          <p:cNvPr name="TextBox 13" id="13"/>
          <p:cNvSpPr txBox="true"/>
          <p:nvPr/>
        </p:nvSpPr>
        <p:spPr>
          <a:xfrm rot="0">
            <a:off x="13574166" y="3773339"/>
            <a:ext cx="3377577" cy="1918823"/>
          </a:xfrm>
          <a:prstGeom prst="rect">
            <a:avLst/>
          </a:prstGeom>
        </p:spPr>
        <p:txBody>
          <a:bodyPr anchor="t" rtlCol="false" tIns="0" lIns="0" bIns="0" rIns="0">
            <a:spAutoFit/>
          </a:bodyPr>
          <a:lstStyle/>
          <a:p>
            <a:pPr algn="l">
              <a:lnSpc>
                <a:spcPts val="7809"/>
              </a:lnSpc>
            </a:pPr>
          </a:p>
          <a:p>
            <a:pPr algn="l">
              <a:lnSpc>
                <a:spcPts val="7809"/>
              </a:lnSpc>
            </a:pPr>
            <a:r>
              <a:rPr lang="en-US" sz="5006">
                <a:solidFill>
                  <a:srgbClr val="000000"/>
                </a:solidFill>
                <a:latin typeface="DM Sans"/>
                <a:ea typeface="DM Sans"/>
                <a:cs typeface="DM Sans"/>
                <a:sym typeface="DM Sans"/>
              </a:rPr>
              <a:t>Çözünürlük</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5400000">
            <a:off x="4000500" y="-4000500"/>
            <a:ext cx="10287000" cy="18288000"/>
          </a:xfrm>
          <a:custGeom>
            <a:avLst/>
            <a:gdLst/>
            <a:ahLst/>
            <a:cxnLst/>
            <a:rect r="r" b="b" t="t" l="l"/>
            <a:pathLst>
              <a:path h="18288000" w="10287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sp>
      <p:sp>
        <p:nvSpPr>
          <p:cNvPr name="Freeform 3" id="3"/>
          <p:cNvSpPr/>
          <p:nvPr/>
        </p:nvSpPr>
        <p:spPr>
          <a:xfrm flipH="false" flipV="false" rot="0">
            <a:off x="-1573240" y="8893298"/>
            <a:ext cx="4051334" cy="2765036"/>
          </a:xfrm>
          <a:custGeom>
            <a:avLst/>
            <a:gdLst/>
            <a:ahLst/>
            <a:cxnLst/>
            <a:rect r="r" b="b" t="t" l="l"/>
            <a:pathLst>
              <a:path h="2765036" w="4051334">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5339075" y="8893298"/>
            <a:ext cx="4602314" cy="3618569"/>
          </a:xfrm>
          <a:custGeom>
            <a:avLst/>
            <a:gdLst/>
            <a:ahLst/>
            <a:cxnLst/>
            <a:rect r="r" b="b" t="t" l="l"/>
            <a:pathLst>
              <a:path h="3618569" w="4602314">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674156" y="-1322787"/>
            <a:ext cx="4224468" cy="2645573"/>
          </a:xfrm>
          <a:custGeom>
            <a:avLst/>
            <a:gdLst/>
            <a:ahLst/>
            <a:cxnLst/>
            <a:rect r="r" b="b" t="t" l="l"/>
            <a:pathLst>
              <a:path h="2645573" w="4224468">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0">
            <a:off x="10938460" y="9913702"/>
            <a:ext cx="3169280" cy="2226419"/>
          </a:xfrm>
          <a:custGeom>
            <a:avLst/>
            <a:gdLst/>
            <a:ahLst/>
            <a:cxnLst/>
            <a:rect r="r" b="b" t="t" l="l"/>
            <a:pathLst>
              <a:path h="2226419" w="3169280">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a:ln cap="sq">
            <a:noFill/>
            <a:prstDash val="solid"/>
            <a:miter/>
          </a:ln>
        </p:spPr>
      </p:sp>
      <p:sp>
        <p:nvSpPr>
          <p:cNvPr name="Freeform 7" id="7"/>
          <p:cNvSpPr/>
          <p:nvPr/>
        </p:nvSpPr>
        <p:spPr>
          <a:xfrm flipH="false" flipV="false" rot="0">
            <a:off x="9653627" y="-3037933"/>
            <a:ext cx="5493058" cy="4114800"/>
          </a:xfrm>
          <a:custGeom>
            <a:avLst/>
            <a:gdLst/>
            <a:ahLst/>
            <a:cxnLst/>
            <a:rect r="r" b="b" t="t" l="l"/>
            <a:pathLst>
              <a:path h="4114800" w="5493058">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5400000">
            <a:off x="4745771" y="-1877331"/>
            <a:ext cx="2892762" cy="2919301"/>
          </a:xfrm>
          <a:custGeom>
            <a:avLst/>
            <a:gdLst/>
            <a:ahLst/>
            <a:cxnLst/>
            <a:rect r="r" b="b" t="t" l="l"/>
            <a:pathLst>
              <a:path h="2919301" w="2892762">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2932282" y="9271808"/>
            <a:ext cx="2587020" cy="2386526"/>
          </a:xfrm>
          <a:custGeom>
            <a:avLst/>
            <a:gdLst/>
            <a:ahLst/>
            <a:cxnLst/>
            <a:rect r="r" b="b" t="t" l="l"/>
            <a:pathLst>
              <a:path h="2386526" w="2587020">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Freeform 10" id="10"/>
          <p:cNvSpPr/>
          <p:nvPr/>
        </p:nvSpPr>
        <p:spPr>
          <a:xfrm flipH="false" flipV="false" rot="0">
            <a:off x="15262955" y="-1072630"/>
            <a:ext cx="1996345" cy="2149497"/>
          </a:xfrm>
          <a:custGeom>
            <a:avLst/>
            <a:gdLst/>
            <a:ahLst/>
            <a:cxnLst/>
            <a:rect r="r" b="b" t="t" l="l"/>
            <a:pathLst>
              <a:path h="2149497" w="1996345">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a:ln cap="sq">
            <a:noFill/>
            <a:prstDash val="solid"/>
            <a:miter/>
          </a:ln>
        </p:spPr>
      </p:sp>
      <p:sp>
        <p:nvSpPr>
          <p:cNvPr name="TextBox 11" id="11"/>
          <p:cNvSpPr txBox="true"/>
          <p:nvPr/>
        </p:nvSpPr>
        <p:spPr>
          <a:xfrm rot="0">
            <a:off x="138663" y="2949964"/>
            <a:ext cx="4839420" cy="1918917"/>
          </a:xfrm>
          <a:prstGeom prst="rect">
            <a:avLst/>
          </a:prstGeom>
        </p:spPr>
        <p:txBody>
          <a:bodyPr anchor="t" rtlCol="false" tIns="0" lIns="0" bIns="0" rIns="0">
            <a:spAutoFit/>
          </a:bodyPr>
          <a:lstStyle/>
          <a:p>
            <a:pPr algn="l">
              <a:lnSpc>
                <a:spcPts val="7809"/>
              </a:lnSpc>
            </a:pPr>
            <a:r>
              <a:rPr lang="en-US" sz="5006">
                <a:solidFill>
                  <a:srgbClr val="000000"/>
                </a:solidFill>
                <a:latin typeface="DM Sans"/>
                <a:ea typeface="DM Sans"/>
                <a:cs typeface="DM Sans"/>
                <a:sym typeface="DM Sans"/>
              </a:rPr>
              <a:t>PPI </a:t>
            </a:r>
          </a:p>
          <a:p>
            <a:pPr algn="l">
              <a:lnSpc>
                <a:spcPts val="7809"/>
              </a:lnSpc>
            </a:pPr>
            <a:r>
              <a:rPr lang="en-US" sz="5006">
                <a:solidFill>
                  <a:srgbClr val="000000"/>
                </a:solidFill>
                <a:latin typeface="DM Sans"/>
                <a:ea typeface="DM Sans"/>
                <a:cs typeface="DM Sans"/>
                <a:sym typeface="DM Sans"/>
              </a:rPr>
              <a:t>(Pixels Per Inch)</a:t>
            </a:r>
          </a:p>
        </p:txBody>
      </p:sp>
      <p:sp>
        <p:nvSpPr>
          <p:cNvPr name="Freeform 12" id="12"/>
          <p:cNvSpPr/>
          <p:nvPr/>
        </p:nvSpPr>
        <p:spPr>
          <a:xfrm flipH="false" flipV="false" rot="0">
            <a:off x="4815656" y="2118"/>
            <a:ext cx="8742269" cy="5245361"/>
          </a:xfrm>
          <a:custGeom>
            <a:avLst/>
            <a:gdLst/>
            <a:ahLst/>
            <a:cxnLst/>
            <a:rect r="r" b="b" t="t" l="l"/>
            <a:pathLst>
              <a:path h="5245361" w="8742269">
                <a:moveTo>
                  <a:pt x="0" y="0"/>
                </a:moveTo>
                <a:lnTo>
                  <a:pt x="8742268" y="0"/>
                </a:lnTo>
                <a:lnTo>
                  <a:pt x="8742268" y="5245362"/>
                </a:lnTo>
                <a:lnTo>
                  <a:pt x="0" y="5245362"/>
                </a:lnTo>
                <a:lnTo>
                  <a:pt x="0" y="0"/>
                </a:lnTo>
                <a:close/>
              </a:path>
            </a:pathLst>
          </a:custGeom>
          <a:blipFill>
            <a:blip r:embed="rId19"/>
            <a:stretch>
              <a:fillRect l="0" t="0" r="0" b="0"/>
            </a:stretch>
          </a:blipFill>
        </p:spPr>
      </p:sp>
      <p:sp>
        <p:nvSpPr>
          <p:cNvPr name="Freeform 13" id="13"/>
          <p:cNvSpPr/>
          <p:nvPr/>
        </p:nvSpPr>
        <p:spPr>
          <a:xfrm flipH="false" flipV="false" rot="0">
            <a:off x="4225792" y="4983851"/>
            <a:ext cx="9724339" cy="5226832"/>
          </a:xfrm>
          <a:custGeom>
            <a:avLst/>
            <a:gdLst/>
            <a:ahLst/>
            <a:cxnLst/>
            <a:rect r="r" b="b" t="t" l="l"/>
            <a:pathLst>
              <a:path h="5226832" w="9724339">
                <a:moveTo>
                  <a:pt x="0" y="0"/>
                </a:moveTo>
                <a:lnTo>
                  <a:pt x="9724338" y="0"/>
                </a:lnTo>
                <a:lnTo>
                  <a:pt x="9724338" y="5226832"/>
                </a:lnTo>
                <a:lnTo>
                  <a:pt x="0" y="5226832"/>
                </a:lnTo>
                <a:lnTo>
                  <a:pt x="0" y="0"/>
                </a:lnTo>
                <a:close/>
              </a:path>
            </a:pathLst>
          </a:custGeom>
          <a:blipFill>
            <a:blip r:embed="rId20"/>
            <a:stretch>
              <a:fillRect l="0" t="0" r="0" b="0"/>
            </a:stretch>
          </a:blipFill>
        </p:spPr>
      </p:sp>
      <p:sp>
        <p:nvSpPr>
          <p:cNvPr name="TextBox 14" id="14"/>
          <p:cNvSpPr txBox="true"/>
          <p:nvPr/>
        </p:nvSpPr>
        <p:spPr>
          <a:xfrm rot="0">
            <a:off x="13773434" y="2949964"/>
            <a:ext cx="4514566" cy="1918917"/>
          </a:xfrm>
          <a:prstGeom prst="rect">
            <a:avLst/>
          </a:prstGeom>
        </p:spPr>
        <p:txBody>
          <a:bodyPr anchor="t" rtlCol="false" tIns="0" lIns="0" bIns="0" rIns="0">
            <a:spAutoFit/>
          </a:bodyPr>
          <a:lstStyle/>
          <a:p>
            <a:pPr algn="l">
              <a:lnSpc>
                <a:spcPts val="7809"/>
              </a:lnSpc>
            </a:pPr>
            <a:r>
              <a:rPr lang="en-US" sz="5006">
                <a:solidFill>
                  <a:srgbClr val="000000"/>
                </a:solidFill>
                <a:latin typeface="DM Sans"/>
                <a:ea typeface="DM Sans"/>
                <a:cs typeface="DM Sans"/>
                <a:sym typeface="DM Sans"/>
              </a:rPr>
              <a:t>DPI</a:t>
            </a:r>
          </a:p>
          <a:p>
            <a:pPr algn="l">
              <a:lnSpc>
                <a:spcPts val="7809"/>
              </a:lnSpc>
            </a:pPr>
            <a:r>
              <a:rPr lang="en-US" sz="5006">
                <a:solidFill>
                  <a:srgbClr val="000000"/>
                </a:solidFill>
                <a:latin typeface="DM Sans"/>
                <a:ea typeface="DM Sans"/>
                <a:cs typeface="DM Sans"/>
                <a:sym typeface="DM Sans"/>
              </a:rPr>
              <a:t>(Dots Per Inch)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DAGf674gIlM</dc:identifier>
  <dcterms:modified xsi:type="dcterms:W3CDTF">2011-08-01T06:04:30Z</dcterms:modified>
  <cp:revision>1</cp:revision>
  <dc:title>Build With AI Etkinliği</dc:title>
</cp:coreProperties>
</file>